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4683" r:id="rId2"/>
    <p:sldMasterId id="2147483664" r:id="rId3"/>
  </p:sldMasterIdLst>
  <p:notesMasterIdLst>
    <p:notesMasterId r:id="rId49"/>
  </p:notesMasterIdLst>
  <p:handoutMasterIdLst>
    <p:handoutMasterId r:id="rId50"/>
  </p:handoutMasterIdLst>
  <p:sldIdLst>
    <p:sldId id="358" r:id="rId4"/>
    <p:sldId id="778" r:id="rId5"/>
    <p:sldId id="787" r:id="rId6"/>
    <p:sldId id="810" r:id="rId7"/>
    <p:sldId id="811" r:id="rId8"/>
    <p:sldId id="812" r:id="rId9"/>
    <p:sldId id="785" r:id="rId10"/>
    <p:sldId id="813" r:id="rId11"/>
    <p:sldId id="814" r:id="rId12"/>
    <p:sldId id="815" r:id="rId13"/>
    <p:sldId id="816" r:id="rId14"/>
    <p:sldId id="817" r:id="rId15"/>
    <p:sldId id="818" r:id="rId16"/>
    <p:sldId id="776" r:id="rId17"/>
    <p:sldId id="820" r:id="rId18"/>
    <p:sldId id="821" r:id="rId19"/>
    <p:sldId id="819" r:id="rId20"/>
    <p:sldId id="779" r:id="rId21"/>
    <p:sldId id="788" r:id="rId22"/>
    <p:sldId id="789" r:id="rId23"/>
    <p:sldId id="780" r:id="rId24"/>
    <p:sldId id="781" r:id="rId25"/>
    <p:sldId id="767" r:id="rId26"/>
    <p:sldId id="790" r:id="rId27"/>
    <p:sldId id="791" r:id="rId28"/>
    <p:sldId id="792" r:id="rId29"/>
    <p:sldId id="793" r:id="rId30"/>
    <p:sldId id="795" r:id="rId31"/>
    <p:sldId id="796" r:id="rId32"/>
    <p:sldId id="797" r:id="rId33"/>
    <p:sldId id="798" r:id="rId34"/>
    <p:sldId id="802" r:id="rId35"/>
    <p:sldId id="803" r:id="rId36"/>
    <p:sldId id="800" r:id="rId37"/>
    <p:sldId id="805" r:id="rId38"/>
    <p:sldId id="804" r:id="rId39"/>
    <p:sldId id="799" r:id="rId40"/>
    <p:sldId id="807" r:id="rId41"/>
    <p:sldId id="806" r:id="rId42"/>
    <p:sldId id="801" r:id="rId43"/>
    <p:sldId id="809" r:id="rId44"/>
    <p:sldId id="808" r:id="rId45"/>
    <p:sldId id="766" r:id="rId46"/>
    <p:sldId id="782" r:id="rId47"/>
    <p:sldId id="786" r:id="rId48"/>
  </p:sldIdLst>
  <p:sldSz cx="9326563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 baseline="-25000">
        <a:solidFill>
          <a:schemeClr val="tx1"/>
        </a:solidFill>
        <a:latin typeface="Symbol" pitchFamily="18" charset="2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 baseline="-25000">
        <a:solidFill>
          <a:schemeClr val="tx1"/>
        </a:solidFill>
        <a:latin typeface="Symbol" pitchFamily="18" charset="2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 baseline="-25000">
        <a:solidFill>
          <a:schemeClr val="tx1"/>
        </a:solidFill>
        <a:latin typeface="Symbol" pitchFamily="18" charset="2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 baseline="-25000">
        <a:solidFill>
          <a:schemeClr val="tx1"/>
        </a:solidFill>
        <a:latin typeface="Symbol" pitchFamily="18" charset="2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 baseline="-25000">
        <a:solidFill>
          <a:schemeClr val="tx1"/>
        </a:solidFill>
        <a:latin typeface="Symbol" pitchFamily="18" charset="2"/>
        <a:ea typeface="+mn-ea"/>
        <a:cs typeface="+mn-cs"/>
      </a:defRPr>
    </a:lvl5pPr>
    <a:lvl6pPr marL="2286000" algn="l" defTabSz="914400" rtl="0" eaLnBrk="1" latinLnBrk="0" hangingPunct="1">
      <a:defRPr sz="2400" b="1" kern="1200" baseline="-25000">
        <a:solidFill>
          <a:schemeClr val="tx1"/>
        </a:solidFill>
        <a:latin typeface="Symbol" pitchFamily="18" charset="2"/>
        <a:ea typeface="+mn-ea"/>
        <a:cs typeface="+mn-cs"/>
      </a:defRPr>
    </a:lvl6pPr>
    <a:lvl7pPr marL="2743200" algn="l" defTabSz="914400" rtl="0" eaLnBrk="1" latinLnBrk="0" hangingPunct="1">
      <a:defRPr sz="2400" b="1" kern="1200" baseline="-25000">
        <a:solidFill>
          <a:schemeClr val="tx1"/>
        </a:solidFill>
        <a:latin typeface="Symbol" pitchFamily="18" charset="2"/>
        <a:ea typeface="+mn-ea"/>
        <a:cs typeface="+mn-cs"/>
      </a:defRPr>
    </a:lvl7pPr>
    <a:lvl8pPr marL="3200400" algn="l" defTabSz="914400" rtl="0" eaLnBrk="1" latinLnBrk="0" hangingPunct="1">
      <a:defRPr sz="2400" b="1" kern="1200" baseline="-25000">
        <a:solidFill>
          <a:schemeClr val="tx1"/>
        </a:solidFill>
        <a:latin typeface="Symbol" pitchFamily="18" charset="2"/>
        <a:ea typeface="+mn-ea"/>
        <a:cs typeface="+mn-cs"/>
      </a:defRPr>
    </a:lvl8pPr>
    <a:lvl9pPr marL="3657600" algn="l" defTabSz="914400" rtl="0" eaLnBrk="1" latinLnBrk="0" hangingPunct="1">
      <a:defRPr sz="2400" b="1" kern="1200" baseline="-25000">
        <a:solidFill>
          <a:schemeClr val="tx1"/>
        </a:solidFill>
        <a:latin typeface="Symbol" pitchFamily="18" charset="2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2" end="64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FF0066"/>
    <a:srgbClr val="FF0000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0941" autoAdjust="0"/>
  </p:normalViewPr>
  <p:slideViewPr>
    <p:cSldViewPr>
      <p:cViewPr varScale="1">
        <p:scale>
          <a:sx n="85" d="100"/>
          <a:sy n="85" d="100"/>
        </p:scale>
        <p:origin x="-1397" y="-77"/>
      </p:cViewPr>
      <p:guideLst>
        <p:guide orient="horz" pos="2160"/>
        <p:guide pos="29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982" y="-96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dirty="0" smtClean="0"/>
              <a:t>Total Attack Time (No. of packets = 100)</a:t>
            </a:r>
            <a:endParaRPr lang="en-IN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SYN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31.56</c:v>
                </c:pt>
                <c:pt idx="1">
                  <c:v>30.78</c:v>
                </c:pt>
                <c:pt idx="2">
                  <c:v>31.73</c:v>
                </c:pt>
                <c:pt idx="3">
                  <c:v>29.43</c:v>
                </c:pt>
                <c:pt idx="4">
                  <c:v>30.21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ICMP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92.74</c:v>
                </c:pt>
                <c:pt idx="1">
                  <c:v>93.98</c:v>
                </c:pt>
                <c:pt idx="2">
                  <c:v>91.54</c:v>
                </c:pt>
                <c:pt idx="3">
                  <c:v>92.09</c:v>
                </c:pt>
                <c:pt idx="4">
                  <c:v>93.17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72064"/>
        <c:axId val="143673984"/>
      </c:barChart>
      <c:catAx>
        <c:axId val="1436720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dirty="0" smtClean="0"/>
                  <a:t>Trials</a:t>
                </a:r>
                <a:endParaRPr lang="en-IN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43673984"/>
        <c:crosses val="autoZero"/>
        <c:auto val="1"/>
        <c:lblAlgn val="ctr"/>
        <c:lblOffset val="100"/>
        <c:noMultiLvlLbl val="0"/>
      </c:catAx>
      <c:valAx>
        <c:axId val="1436739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 dirty="0" smtClean="0"/>
                  <a:t>Attack Time (s)</a:t>
                </a:r>
                <a:endParaRPr lang="en-I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3672064"/>
        <c:crosses val="autoZero"/>
        <c:crossBetween val="between"/>
      </c:valAx>
      <c:spPr>
        <a:ln w="12700"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dirty="0" smtClean="0"/>
              <a:t>Total</a:t>
            </a:r>
            <a:r>
              <a:rPr lang="en-IN" baseline="0" dirty="0" smtClean="0"/>
              <a:t> Attack Time (No. of packets = 200)</a:t>
            </a:r>
            <a:endParaRPr lang="en-IN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SYN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62.64</c:v>
                </c:pt>
                <c:pt idx="1">
                  <c:v>61.12</c:v>
                </c:pt>
                <c:pt idx="2">
                  <c:v>59.93</c:v>
                </c:pt>
                <c:pt idx="3">
                  <c:v>60.76</c:v>
                </c:pt>
                <c:pt idx="4">
                  <c:v>61.33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ICMP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189.23</c:v>
                </c:pt>
                <c:pt idx="1">
                  <c:v>188.07</c:v>
                </c:pt>
                <c:pt idx="2">
                  <c:v>190.35</c:v>
                </c:pt>
                <c:pt idx="3">
                  <c:v>191.54</c:v>
                </c:pt>
                <c:pt idx="4">
                  <c:v>189.88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575744"/>
        <c:axId val="192577920"/>
      </c:barChart>
      <c:catAx>
        <c:axId val="192575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dirty="0" smtClean="0"/>
                  <a:t>Trials</a:t>
                </a:r>
                <a:endParaRPr lang="en-IN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92577920"/>
        <c:crosses val="autoZero"/>
        <c:auto val="1"/>
        <c:lblAlgn val="ctr"/>
        <c:lblOffset val="100"/>
        <c:noMultiLvlLbl val="0"/>
      </c:catAx>
      <c:valAx>
        <c:axId val="1925779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 dirty="0" smtClean="0"/>
                  <a:t>Attack Time (s)</a:t>
                </a:r>
                <a:endParaRPr lang="en-I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2575744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IN" dirty="0" smtClean="0"/>
              <a:t>Total Attack Time </a:t>
            </a:r>
            <a:r>
              <a:rPr lang="en-IN" baseline="0" dirty="0" smtClean="0"/>
              <a:t>(No. of packets = 300)</a:t>
            </a:r>
            <a:endParaRPr lang="en-IN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SYN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89.64</c:v>
                </c:pt>
                <c:pt idx="1">
                  <c:v>91.82</c:v>
                </c:pt>
                <c:pt idx="2">
                  <c:v>90.73</c:v>
                </c:pt>
                <c:pt idx="3">
                  <c:v>90.01</c:v>
                </c:pt>
                <c:pt idx="4">
                  <c:v>88.62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ICMP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278.95</c:v>
                </c:pt>
                <c:pt idx="1">
                  <c:v>287.04000000000002</c:v>
                </c:pt>
                <c:pt idx="2">
                  <c:v>279.86</c:v>
                </c:pt>
                <c:pt idx="3">
                  <c:v>280.45</c:v>
                </c:pt>
                <c:pt idx="4">
                  <c:v>279.08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523264"/>
        <c:axId val="192529536"/>
      </c:barChart>
      <c:catAx>
        <c:axId val="1925232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dirty="0" smtClean="0"/>
                  <a:t>Trials</a:t>
                </a:r>
                <a:endParaRPr lang="en-IN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92529536"/>
        <c:crosses val="autoZero"/>
        <c:auto val="1"/>
        <c:lblAlgn val="ctr"/>
        <c:lblOffset val="100"/>
        <c:noMultiLvlLbl val="0"/>
      </c:catAx>
      <c:valAx>
        <c:axId val="1925295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 dirty="0" smtClean="0"/>
                  <a:t>Attack Time (s)</a:t>
                </a:r>
                <a:endParaRPr lang="en-I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2523264"/>
        <c:crosses val="autoZero"/>
        <c:crossBetween val="between"/>
      </c:valAx>
      <c:spPr>
        <a:ln w="12700"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dirty="0" smtClean="0"/>
              <a:t>Average RTT (No. of packets =</a:t>
            </a:r>
            <a:r>
              <a:rPr lang="en-IN" baseline="0" dirty="0" smtClean="0"/>
              <a:t> 100</a:t>
            </a:r>
            <a:r>
              <a:rPr lang="en-IN" dirty="0" smtClean="0"/>
              <a:t>)</a:t>
            </a:r>
            <a:endParaRPr lang="en-IN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SYN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0.66</c:v>
                </c:pt>
                <c:pt idx="1">
                  <c:v>0.68</c:v>
                </c:pt>
                <c:pt idx="2">
                  <c:v>0.65</c:v>
                </c:pt>
                <c:pt idx="3">
                  <c:v>0.7</c:v>
                </c:pt>
                <c:pt idx="4">
                  <c:v>0.62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ICMP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2.4300000000000002</c:v>
                </c:pt>
                <c:pt idx="1">
                  <c:v>2.54</c:v>
                </c:pt>
                <c:pt idx="2">
                  <c:v>2.48</c:v>
                </c:pt>
                <c:pt idx="3">
                  <c:v>2.69</c:v>
                </c:pt>
                <c:pt idx="4">
                  <c:v>2.77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3890560"/>
        <c:axId val="193896832"/>
      </c:barChart>
      <c:catAx>
        <c:axId val="193890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dirty="0" smtClean="0"/>
                  <a:t>Trials</a:t>
                </a:r>
                <a:endParaRPr lang="en-I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3896832"/>
        <c:crosses val="autoZero"/>
        <c:auto val="1"/>
        <c:lblAlgn val="ctr"/>
        <c:lblOffset val="100"/>
        <c:noMultiLvlLbl val="0"/>
      </c:catAx>
      <c:valAx>
        <c:axId val="19389683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 dirty="0" smtClean="0"/>
                  <a:t>Average</a:t>
                </a:r>
                <a:r>
                  <a:rPr lang="en-IN" baseline="0" dirty="0" smtClean="0"/>
                  <a:t> RTT (</a:t>
                </a:r>
                <a:r>
                  <a:rPr lang="en-IN" baseline="0" dirty="0" err="1" smtClean="0"/>
                  <a:t>ms</a:t>
                </a:r>
                <a:r>
                  <a:rPr lang="en-IN" baseline="0" dirty="0" smtClean="0"/>
                  <a:t>)</a:t>
                </a:r>
                <a:endParaRPr lang="en-I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3890560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dirty="0" smtClean="0"/>
              <a:t>Average RTT (No. of packets = 200)</a:t>
            </a:r>
            <a:endParaRPr lang="en-IN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SYN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0.76</c:v>
                </c:pt>
                <c:pt idx="1">
                  <c:v>0.78</c:v>
                </c:pt>
                <c:pt idx="2">
                  <c:v>0.71</c:v>
                </c:pt>
                <c:pt idx="3">
                  <c:v>0.72</c:v>
                </c:pt>
                <c:pt idx="4">
                  <c:v>0.81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ICMP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3.46</c:v>
                </c:pt>
                <c:pt idx="1">
                  <c:v>3.39</c:v>
                </c:pt>
                <c:pt idx="2">
                  <c:v>3.51</c:v>
                </c:pt>
                <c:pt idx="3">
                  <c:v>3.66</c:v>
                </c:pt>
                <c:pt idx="4">
                  <c:v>3.25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3544576"/>
        <c:axId val="193546496"/>
      </c:barChart>
      <c:catAx>
        <c:axId val="193544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dirty="0" smtClean="0"/>
                  <a:t>Trials</a:t>
                </a:r>
                <a:endParaRPr lang="en-I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3546496"/>
        <c:crosses val="autoZero"/>
        <c:auto val="1"/>
        <c:lblAlgn val="ctr"/>
        <c:lblOffset val="100"/>
        <c:noMultiLvlLbl val="0"/>
      </c:catAx>
      <c:valAx>
        <c:axId val="1935464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 dirty="0" smtClean="0"/>
                  <a:t>Average RTT</a:t>
                </a:r>
                <a:r>
                  <a:rPr lang="en-IN" baseline="0" dirty="0" smtClean="0"/>
                  <a:t> (</a:t>
                </a:r>
                <a:r>
                  <a:rPr lang="en-IN" baseline="0" dirty="0" err="1" smtClean="0"/>
                  <a:t>ms</a:t>
                </a:r>
                <a:r>
                  <a:rPr lang="en-IN" baseline="0" dirty="0" smtClean="0"/>
                  <a:t>)</a:t>
                </a:r>
                <a:endParaRPr lang="en-I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3544576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IN" dirty="0" smtClean="0"/>
              <a:t>Average RTT (No. of packets = 300)</a:t>
            </a:r>
            <a:endParaRPr lang="en-IN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SYN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0.89</c:v>
                </c:pt>
                <c:pt idx="1">
                  <c:v>0.98</c:v>
                </c:pt>
                <c:pt idx="2">
                  <c:v>0.93</c:v>
                </c:pt>
                <c:pt idx="3">
                  <c:v>0.86</c:v>
                </c:pt>
                <c:pt idx="4">
                  <c:v>0.89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ICMP Flood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4.3899999999999997</c:v>
                </c:pt>
                <c:pt idx="1">
                  <c:v>4.17</c:v>
                </c:pt>
                <c:pt idx="2">
                  <c:v>5.37</c:v>
                </c:pt>
                <c:pt idx="3">
                  <c:v>5.24</c:v>
                </c:pt>
                <c:pt idx="4">
                  <c:v>4.7699999999999996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4494464"/>
        <c:axId val="194496384"/>
      </c:barChart>
      <c:catAx>
        <c:axId val="1944944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dirty="0" smtClean="0"/>
                  <a:t>Trials</a:t>
                </a:r>
                <a:endParaRPr lang="en-IN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94496384"/>
        <c:crosses val="autoZero"/>
        <c:auto val="1"/>
        <c:lblAlgn val="ctr"/>
        <c:lblOffset val="100"/>
        <c:noMultiLvlLbl val="0"/>
      </c:catAx>
      <c:valAx>
        <c:axId val="1944963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 dirty="0" smtClean="0"/>
                  <a:t>Average</a:t>
                </a:r>
                <a:r>
                  <a:rPr lang="en-IN" baseline="0" dirty="0" smtClean="0"/>
                  <a:t> RTT (</a:t>
                </a:r>
                <a:r>
                  <a:rPr lang="en-IN" baseline="0" dirty="0" err="1" smtClean="0"/>
                  <a:t>ms</a:t>
                </a:r>
                <a:r>
                  <a:rPr lang="en-IN" baseline="0" dirty="0" smtClean="0"/>
                  <a:t>)</a:t>
                </a:r>
                <a:endParaRPr lang="en-I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4494464"/>
        <c:crosses val="autoZero"/>
        <c:crossBetween val="between"/>
      </c:valAx>
      <c:spPr>
        <a:ln>
          <a:solidFill>
            <a:srgbClr val="000000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857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baseline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8513"/>
            <a:ext cx="3076575" cy="565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baseline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688513"/>
            <a:ext cx="3076575" cy="565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baseline="0"/>
            </a:lvl1pPr>
          </a:lstStyle>
          <a:p>
            <a:pPr>
              <a:defRPr/>
            </a:pPr>
            <a:fld id="{764AA6F4-0197-402B-9B6A-E261B3BC41D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5772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808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41388" y="768350"/>
            <a:ext cx="5216525" cy="38369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088" y="2130425"/>
            <a:ext cx="7926387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8588" y="3886200"/>
            <a:ext cx="6529387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643688" y="6248400"/>
            <a:ext cx="19431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08639-840B-4A6B-B6F1-D0C507D2BEED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294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5275" y="609600"/>
            <a:ext cx="19812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0088" y="609600"/>
            <a:ext cx="5792787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3752D-8D21-430B-B84F-25E86EBF7203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279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0088" y="1981200"/>
            <a:ext cx="38862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738688" y="1981200"/>
            <a:ext cx="3887787" cy="4114800"/>
          </a:xfrm>
        </p:spPr>
        <p:txBody>
          <a:bodyPr/>
          <a:lstStyle/>
          <a:p>
            <a:pPr lvl="0"/>
            <a:endParaRPr lang="en-IN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0DCAA-C197-4220-B0AD-AD000AFE9714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342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00088" y="1981200"/>
            <a:ext cx="7926387" cy="4114800"/>
          </a:xfrm>
        </p:spPr>
        <p:txBody>
          <a:bodyPr/>
          <a:lstStyle/>
          <a:p>
            <a:pPr lvl="0"/>
            <a:endParaRPr lang="en-IN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59AF71-D76C-4857-A02A-263C1E7E8E4F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47070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0088" y="1981200"/>
            <a:ext cx="38862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981200"/>
            <a:ext cx="388778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7B6310-DE34-462F-94A2-F1D61CFD41B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4058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0088" y="1981200"/>
            <a:ext cx="38862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38688" y="1981200"/>
            <a:ext cx="3887787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38688" y="4114800"/>
            <a:ext cx="3887787" cy="1981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err="1" smtClean="0"/>
              <a:t>Fiftevel</a:t>
            </a:r>
            <a:endParaRPr lang="en-I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5047E-E712-4F82-B1D9-6C8CA306F3D5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18615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BBEB9-E7FE-400C-BEAE-4DE7241222B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7614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088" y="2130425"/>
            <a:ext cx="7926387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8588" y="3886200"/>
            <a:ext cx="6529387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CA28E-C2F4-4BBF-B92B-319DC9E752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058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6E7AB-BD64-40DE-B1EA-85465B406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1477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4406900"/>
            <a:ext cx="79279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2906713"/>
            <a:ext cx="79279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D6A39-152A-46EC-B93E-BB9E256571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0528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5" y="1600200"/>
            <a:ext cx="41195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600200"/>
            <a:ext cx="4121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E5936-3D61-4CCF-B2FF-C4CA3A3E5B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61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D6A3A-776E-47A8-ACD8-F9AF43F127D9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57895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1535113"/>
            <a:ext cx="412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" y="2174875"/>
            <a:ext cx="412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7100" y="1535113"/>
            <a:ext cx="4122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7100" y="2174875"/>
            <a:ext cx="4122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C347F-32AD-4C90-A6A9-A7C471F8A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5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17E05-CFC7-42E9-9457-4BA21E2695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704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88404-A042-4480-9C21-510556B52D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4403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73050"/>
            <a:ext cx="30686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488" y="273050"/>
            <a:ext cx="52133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6725" y="1435100"/>
            <a:ext cx="30686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1E855-056F-4F62-9F36-08EE5E191E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7779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800600"/>
            <a:ext cx="559593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59593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367338"/>
            <a:ext cx="559593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83A9B-79B4-433D-B249-4C4A730590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0778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DBDD6-2F1F-4C8D-BDC2-725152791E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9751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274638"/>
            <a:ext cx="2097088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6725" y="274638"/>
            <a:ext cx="614362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36C62-36DB-4601-95A6-1EB67C467F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4393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088" y="2130425"/>
            <a:ext cx="7926387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8588" y="3886200"/>
            <a:ext cx="6529387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BFEDC-19A2-4984-B0CD-5A06E961DB31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02596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4E2FD-ECA1-4FD0-8395-B7AB70B85C7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8663589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4406900"/>
            <a:ext cx="79279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2906713"/>
            <a:ext cx="79279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30084-B8B6-4BDF-9990-5236FB5E863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43108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4406900"/>
            <a:ext cx="79279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2906713"/>
            <a:ext cx="79279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F34CC-E290-4185-A50C-8537E1D6F961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287696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5" y="1600200"/>
            <a:ext cx="41195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600200"/>
            <a:ext cx="4121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6831D-9906-4C99-8390-C5269824C17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30010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1535113"/>
            <a:ext cx="412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" y="2174875"/>
            <a:ext cx="412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7100" y="1535113"/>
            <a:ext cx="4122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7100" y="2174875"/>
            <a:ext cx="4122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2A496-B41B-4BA3-8186-8D697D75BAF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7792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ADC1C-FCC9-44D7-BE55-965829F44688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101393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B0649-FAFB-4045-B29F-AA4D743E09BD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5409397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73050"/>
            <a:ext cx="30686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488" y="273050"/>
            <a:ext cx="52133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6725" y="1435100"/>
            <a:ext cx="30686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62283-35C5-4FA8-9D4F-F75F8EB40CB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466772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800600"/>
            <a:ext cx="559593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59593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367338"/>
            <a:ext cx="559593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E929D-7118-4787-8F9F-1B2E54798D0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505391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8A573-EDAA-4564-9435-667D3A32ADE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7203897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274638"/>
            <a:ext cx="2097088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6725" y="274638"/>
            <a:ext cx="614362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1C7BB-0BDB-45C5-B17B-5D5A4FA42343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9604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0088" y="1981200"/>
            <a:ext cx="3886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981200"/>
            <a:ext cx="388778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A43175-286A-409C-A403-158B1450DB1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268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74638"/>
            <a:ext cx="83931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1535113"/>
            <a:ext cx="412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" y="2174875"/>
            <a:ext cx="412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7100" y="1535113"/>
            <a:ext cx="4122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7100" y="2174875"/>
            <a:ext cx="4122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CDBAF-08E0-447B-8320-A1AC2ED92511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2960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E3B3C-C1C4-41C7-A41A-AA61B627FDB0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9566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3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75546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10488" y="3581400"/>
            <a:ext cx="19431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EC812-7A16-4FE3-90C7-C26A290C9C23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934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102D2-3156-4781-AB8B-62232CCDDB54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358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0088" y="609600"/>
            <a:ext cx="79263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0088" y="1981200"/>
            <a:ext cx="792638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0088" y="6248400"/>
            <a:ext cx="19431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b="0" baseline="0">
                <a:latin typeface="Times New Roman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altLang="ja-JP" smtClean="0"/>
              <a:t> </a:t>
            </a: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86113" y="6248400"/>
            <a:ext cx="295433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 b="0" baseline="0">
                <a:latin typeface="Times New Roman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3375" y="6248400"/>
            <a:ext cx="19431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0" baseline="0">
                <a:latin typeface="Times New Roman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FD4B4F34-A5B6-489E-8978-62436D9B8918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AutoShape 8"/>
          <p:cNvSpPr>
            <a:spLocks noChangeArrowheads="1"/>
          </p:cNvSpPr>
          <p:nvPr userDrawn="1"/>
        </p:nvSpPr>
        <p:spPr bwMode="auto">
          <a:xfrm>
            <a:off x="0" y="46038"/>
            <a:ext cx="9239250" cy="6761162"/>
          </a:xfrm>
          <a:prstGeom prst="roundRect">
            <a:avLst>
              <a:gd name="adj" fmla="val 5185"/>
            </a:avLst>
          </a:prstGeom>
          <a:solidFill>
            <a:srgbClr val="FFFFFF"/>
          </a:solidFill>
          <a:ln>
            <a:noFill/>
          </a:ln>
          <a:extLst/>
        </p:spPr>
        <p:txBody>
          <a:bodyPr/>
          <a:lstStyle>
            <a:lvl1pPr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9pPr>
          </a:lstStyle>
          <a:p>
            <a:pPr>
              <a:defRPr/>
            </a:pPr>
            <a:endParaRPr lang="en-IN" altLang="en-US" smtClean="0"/>
          </a:p>
        </p:txBody>
      </p:sp>
      <p:sp>
        <p:nvSpPr>
          <p:cNvPr id="1032" name="Freeform 9"/>
          <p:cNvSpPr>
            <a:spLocks/>
          </p:cNvSpPr>
          <p:nvPr userDrawn="1"/>
        </p:nvSpPr>
        <p:spPr bwMode="auto">
          <a:xfrm>
            <a:off x="0" y="0"/>
            <a:ext cx="9321800" cy="6850063"/>
          </a:xfrm>
          <a:custGeom>
            <a:avLst/>
            <a:gdLst>
              <a:gd name="T0" fmla="*/ 2147483647 w 5757"/>
              <a:gd name="T1" fmla="*/ 2147483647 h 4315"/>
              <a:gd name="T2" fmla="*/ 2147483647 w 5757"/>
              <a:gd name="T3" fmla="*/ 2147483647 h 4315"/>
              <a:gd name="T4" fmla="*/ 2147483647 w 5757"/>
              <a:gd name="T5" fmla="*/ 2147483647 h 4315"/>
              <a:gd name="T6" fmla="*/ 2147483647 w 5757"/>
              <a:gd name="T7" fmla="*/ 2147483647 h 4315"/>
              <a:gd name="T8" fmla="*/ 2147483647 w 5757"/>
              <a:gd name="T9" fmla="*/ 2147483647 h 4315"/>
              <a:gd name="T10" fmla="*/ 0 w 5757"/>
              <a:gd name="T11" fmla="*/ 2147483647 h 4315"/>
              <a:gd name="T12" fmla="*/ 2147483647 w 5757"/>
              <a:gd name="T13" fmla="*/ 2147483647 h 4315"/>
              <a:gd name="T14" fmla="*/ 2147483647 w 5757"/>
              <a:gd name="T15" fmla="*/ 2147483647 h 4315"/>
              <a:gd name="T16" fmla="*/ 2147483647 w 5757"/>
              <a:gd name="T17" fmla="*/ 2147483647 h 4315"/>
              <a:gd name="T18" fmla="*/ 2147483647 w 5757"/>
              <a:gd name="T19" fmla="*/ 2147483647 h 4315"/>
              <a:gd name="T20" fmla="*/ 2147483647 w 5757"/>
              <a:gd name="T21" fmla="*/ 2147483647 h 4315"/>
              <a:gd name="T22" fmla="*/ 2147483647 w 5757"/>
              <a:gd name="T23" fmla="*/ 2147483647 h 4315"/>
              <a:gd name="T24" fmla="*/ 2147483647 w 5757"/>
              <a:gd name="T25" fmla="*/ 2147483647 h 4315"/>
              <a:gd name="T26" fmla="*/ 2147483647 w 5757"/>
              <a:gd name="T27" fmla="*/ 2147483647 h 4315"/>
              <a:gd name="T28" fmla="*/ 2147483647 w 5757"/>
              <a:gd name="T29" fmla="*/ 2147483647 h 4315"/>
              <a:gd name="T30" fmla="*/ 2147483647 w 5757"/>
              <a:gd name="T31" fmla="*/ 2147483647 h 4315"/>
              <a:gd name="T32" fmla="*/ 2147483647 w 5757"/>
              <a:gd name="T33" fmla="*/ 2147483647 h 4315"/>
              <a:gd name="T34" fmla="*/ 2147483647 w 5757"/>
              <a:gd name="T35" fmla="*/ 2147483647 h 4315"/>
              <a:gd name="T36" fmla="*/ 2147483647 w 5757"/>
              <a:gd name="T37" fmla="*/ 2147483647 h 4315"/>
              <a:gd name="T38" fmla="*/ 2147483647 w 5757"/>
              <a:gd name="T39" fmla="*/ 2147483647 h 4315"/>
              <a:gd name="T40" fmla="*/ 2147483647 w 5757"/>
              <a:gd name="T41" fmla="*/ 2147483647 h 4315"/>
              <a:gd name="T42" fmla="*/ 2147483647 w 5757"/>
              <a:gd name="T43" fmla="*/ 2147483647 h 4315"/>
              <a:gd name="T44" fmla="*/ 2147483647 w 5757"/>
              <a:gd name="T45" fmla="*/ 2147483647 h 4315"/>
              <a:gd name="T46" fmla="*/ 2147483647 w 5757"/>
              <a:gd name="T47" fmla="*/ 2147483647 h 4315"/>
              <a:gd name="T48" fmla="*/ 2147483647 w 5757"/>
              <a:gd name="T49" fmla="*/ 2147483647 h 4315"/>
              <a:gd name="T50" fmla="*/ 2147483647 w 5757"/>
              <a:gd name="T51" fmla="*/ 2147483647 h 4315"/>
              <a:gd name="T52" fmla="*/ 2147483647 w 5757"/>
              <a:gd name="T53" fmla="*/ 2147483647 h 4315"/>
              <a:gd name="T54" fmla="*/ 2147483647 w 5757"/>
              <a:gd name="T55" fmla="*/ 2147483647 h 4315"/>
              <a:gd name="T56" fmla="*/ 2147483647 w 5757"/>
              <a:gd name="T57" fmla="*/ 2147483647 h 4315"/>
              <a:gd name="T58" fmla="*/ 2147483647 w 5757"/>
              <a:gd name="T59" fmla="*/ 2147483647 h 4315"/>
              <a:gd name="T60" fmla="*/ 2147483647 w 5757"/>
              <a:gd name="T61" fmla="*/ 2147483647 h 4315"/>
              <a:gd name="T62" fmla="*/ 2147483647 w 5757"/>
              <a:gd name="T63" fmla="*/ 2147483647 h 4315"/>
              <a:gd name="T64" fmla="*/ 2147483647 w 5757"/>
              <a:gd name="T65" fmla="*/ 2147483647 h 4315"/>
              <a:gd name="T66" fmla="*/ 2147483647 w 5757"/>
              <a:gd name="T67" fmla="*/ 2147483647 h 4315"/>
              <a:gd name="T68" fmla="*/ 2147483647 w 5757"/>
              <a:gd name="T69" fmla="*/ 2147483647 h 4315"/>
              <a:gd name="T70" fmla="*/ 2147483647 w 5757"/>
              <a:gd name="T71" fmla="*/ 2147483647 h 4315"/>
              <a:gd name="T72" fmla="*/ 2147483647 w 5757"/>
              <a:gd name="T73" fmla="*/ 2147483647 h 4315"/>
              <a:gd name="T74" fmla="*/ 2147483647 w 5757"/>
              <a:gd name="T75" fmla="*/ 2147483647 h 4315"/>
              <a:gd name="T76" fmla="*/ 2147483647 w 5757"/>
              <a:gd name="T77" fmla="*/ 2147483647 h 4315"/>
              <a:gd name="T78" fmla="*/ 2147483647 w 5757"/>
              <a:gd name="T79" fmla="*/ 2147483647 h 4315"/>
              <a:gd name="T80" fmla="*/ 2147483647 w 5757"/>
              <a:gd name="T81" fmla="*/ 2147483647 h 4315"/>
              <a:gd name="T82" fmla="*/ 2147483647 w 5757"/>
              <a:gd name="T83" fmla="*/ 2147483647 h 4315"/>
              <a:gd name="T84" fmla="*/ 2147483647 w 5757"/>
              <a:gd name="T85" fmla="*/ 2147483647 h 4315"/>
              <a:gd name="T86" fmla="*/ 2147483647 w 5757"/>
              <a:gd name="T87" fmla="*/ 2147483647 h 4315"/>
              <a:gd name="T88" fmla="*/ 2147483647 w 5757"/>
              <a:gd name="T89" fmla="*/ 2147483647 h 4315"/>
              <a:gd name="T90" fmla="*/ 2147483647 w 5757"/>
              <a:gd name="T91" fmla="*/ 2147483647 h 4315"/>
              <a:gd name="T92" fmla="*/ 2147483647 w 5757"/>
              <a:gd name="T93" fmla="*/ 2147483647 h 4315"/>
              <a:gd name="T94" fmla="*/ 2147483647 w 5757"/>
              <a:gd name="T95" fmla="*/ 2147483647 h 4315"/>
              <a:gd name="T96" fmla="*/ 2147483647 w 5757"/>
              <a:gd name="T97" fmla="*/ 2147483647 h 4315"/>
              <a:gd name="T98" fmla="*/ 2147483647 w 5757"/>
              <a:gd name="T99" fmla="*/ 2147483647 h 4315"/>
              <a:gd name="T100" fmla="*/ 2147483647 w 5757"/>
              <a:gd name="T101" fmla="*/ 2147483647 h 4315"/>
              <a:gd name="T102" fmla="*/ 2147483647 w 5757"/>
              <a:gd name="T103" fmla="*/ 2147483647 h 4315"/>
              <a:gd name="T104" fmla="*/ 2147483647 w 5757"/>
              <a:gd name="T105" fmla="*/ 2147483647 h 4315"/>
              <a:gd name="T106" fmla="*/ 2147483647 w 5757"/>
              <a:gd name="T107" fmla="*/ 0 h 431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757" h="4315">
                <a:moveTo>
                  <a:pt x="235" y="0"/>
                </a:moveTo>
                <a:lnTo>
                  <a:pt x="210" y="0"/>
                </a:lnTo>
                <a:lnTo>
                  <a:pt x="198" y="2"/>
                </a:lnTo>
                <a:lnTo>
                  <a:pt x="175" y="6"/>
                </a:lnTo>
                <a:lnTo>
                  <a:pt x="164" y="10"/>
                </a:lnTo>
                <a:lnTo>
                  <a:pt x="155" y="13"/>
                </a:lnTo>
                <a:lnTo>
                  <a:pt x="143" y="17"/>
                </a:lnTo>
                <a:lnTo>
                  <a:pt x="122" y="29"/>
                </a:lnTo>
                <a:lnTo>
                  <a:pt x="111" y="37"/>
                </a:lnTo>
                <a:lnTo>
                  <a:pt x="104" y="42"/>
                </a:lnTo>
                <a:lnTo>
                  <a:pt x="94" y="48"/>
                </a:lnTo>
                <a:lnTo>
                  <a:pt x="87" y="56"/>
                </a:lnTo>
                <a:lnTo>
                  <a:pt x="78" y="61"/>
                </a:lnTo>
                <a:lnTo>
                  <a:pt x="60" y="81"/>
                </a:lnTo>
                <a:lnTo>
                  <a:pt x="55" y="88"/>
                </a:lnTo>
                <a:lnTo>
                  <a:pt x="46" y="98"/>
                </a:lnTo>
                <a:lnTo>
                  <a:pt x="35" y="119"/>
                </a:lnTo>
                <a:lnTo>
                  <a:pt x="30" y="127"/>
                </a:lnTo>
                <a:lnTo>
                  <a:pt x="21" y="140"/>
                </a:lnTo>
                <a:lnTo>
                  <a:pt x="18" y="154"/>
                </a:lnTo>
                <a:lnTo>
                  <a:pt x="11" y="173"/>
                </a:lnTo>
                <a:lnTo>
                  <a:pt x="7" y="186"/>
                </a:lnTo>
                <a:lnTo>
                  <a:pt x="4" y="198"/>
                </a:lnTo>
                <a:lnTo>
                  <a:pt x="0" y="225"/>
                </a:lnTo>
                <a:lnTo>
                  <a:pt x="0" y="4088"/>
                </a:lnTo>
                <a:lnTo>
                  <a:pt x="4" y="4115"/>
                </a:lnTo>
                <a:lnTo>
                  <a:pt x="5" y="4127"/>
                </a:lnTo>
                <a:lnTo>
                  <a:pt x="11" y="4140"/>
                </a:lnTo>
                <a:lnTo>
                  <a:pt x="18" y="4160"/>
                </a:lnTo>
                <a:lnTo>
                  <a:pt x="21" y="4173"/>
                </a:lnTo>
                <a:lnTo>
                  <a:pt x="30" y="4186"/>
                </a:lnTo>
                <a:lnTo>
                  <a:pt x="35" y="4194"/>
                </a:lnTo>
                <a:lnTo>
                  <a:pt x="46" y="4215"/>
                </a:lnTo>
                <a:lnTo>
                  <a:pt x="55" y="4225"/>
                </a:lnTo>
                <a:lnTo>
                  <a:pt x="60" y="4233"/>
                </a:lnTo>
                <a:lnTo>
                  <a:pt x="78" y="4252"/>
                </a:lnTo>
                <a:lnTo>
                  <a:pt x="87" y="4258"/>
                </a:lnTo>
                <a:lnTo>
                  <a:pt x="94" y="4265"/>
                </a:lnTo>
                <a:lnTo>
                  <a:pt x="104" y="4271"/>
                </a:lnTo>
                <a:lnTo>
                  <a:pt x="111" y="4277"/>
                </a:lnTo>
                <a:lnTo>
                  <a:pt x="122" y="4284"/>
                </a:lnTo>
                <a:lnTo>
                  <a:pt x="143" y="4296"/>
                </a:lnTo>
                <a:lnTo>
                  <a:pt x="155" y="4300"/>
                </a:lnTo>
                <a:lnTo>
                  <a:pt x="164" y="4302"/>
                </a:lnTo>
                <a:lnTo>
                  <a:pt x="175" y="4307"/>
                </a:lnTo>
                <a:lnTo>
                  <a:pt x="198" y="4311"/>
                </a:lnTo>
                <a:lnTo>
                  <a:pt x="210" y="4313"/>
                </a:lnTo>
                <a:lnTo>
                  <a:pt x="221" y="4313"/>
                </a:lnTo>
                <a:lnTo>
                  <a:pt x="231" y="4315"/>
                </a:lnTo>
                <a:lnTo>
                  <a:pt x="5526" y="4315"/>
                </a:lnTo>
                <a:lnTo>
                  <a:pt x="5535" y="4313"/>
                </a:lnTo>
                <a:lnTo>
                  <a:pt x="5545" y="4313"/>
                </a:lnTo>
                <a:lnTo>
                  <a:pt x="5558" y="4311"/>
                </a:lnTo>
                <a:lnTo>
                  <a:pt x="5581" y="4307"/>
                </a:lnTo>
                <a:lnTo>
                  <a:pt x="5591" y="4304"/>
                </a:lnTo>
                <a:lnTo>
                  <a:pt x="5600" y="4300"/>
                </a:lnTo>
                <a:lnTo>
                  <a:pt x="5612" y="4296"/>
                </a:lnTo>
                <a:lnTo>
                  <a:pt x="5634" y="4284"/>
                </a:lnTo>
                <a:lnTo>
                  <a:pt x="5644" y="4277"/>
                </a:lnTo>
                <a:lnTo>
                  <a:pt x="5651" y="4271"/>
                </a:lnTo>
                <a:lnTo>
                  <a:pt x="5662" y="4265"/>
                </a:lnTo>
                <a:lnTo>
                  <a:pt x="5669" y="4258"/>
                </a:lnTo>
                <a:lnTo>
                  <a:pt x="5678" y="4252"/>
                </a:lnTo>
                <a:lnTo>
                  <a:pt x="5695" y="4233"/>
                </a:lnTo>
                <a:lnTo>
                  <a:pt x="5701" y="4225"/>
                </a:lnTo>
                <a:lnTo>
                  <a:pt x="5710" y="4215"/>
                </a:lnTo>
                <a:lnTo>
                  <a:pt x="5720" y="4194"/>
                </a:lnTo>
                <a:lnTo>
                  <a:pt x="5725" y="4186"/>
                </a:lnTo>
                <a:lnTo>
                  <a:pt x="5734" y="4173"/>
                </a:lnTo>
                <a:lnTo>
                  <a:pt x="5738" y="4160"/>
                </a:lnTo>
                <a:lnTo>
                  <a:pt x="5745" y="4140"/>
                </a:lnTo>
                <a:lnTo>
                  <a:pt x="5748" y="4127"/>
                </a:lnTo>
                <a:lnTo>
                  <a:pt x="5752" y="4115"/>
                </a:lnTo>
                <a:lnTo>
                  <a:pt x="5755" y="4088"/>
                </a:lnTo>
                <a:lnTo>
                  <a:pt x="5755" y="4077"/>
                </a:lnTo>
                <a:lnTo>
                  <a:pt x="5757" y="4071"/>
                </a:lnTo>
                <a:lnTo>
                  <a:pt x="5757" y="246"/>
                </a:lnTo>
                <a:lnTo>
                  <a:pt x="5755" y="236"/>
                </a:lnTo>
                <a:lnTo>
                  <a:pt x="5755" y="225"/>
                </a:lnTo>
                <a:lnTo>
                  <a:pt x="5752" y="198"/>
                </a:lnTo>
                <a:lnTo>
                  <a:pt x="5750" y="186"/>
                </a:lnTo>
                <a:lnTo>
                  <a:pt x="5745" y="173"/>
                </a:lnTo>
                <a:lnTo>
                  <a:pt x="5738" y="154"/>
                </a:lnTo>
                <a:lnTo>
                  <a:pt x="5734" y="140"/>
                </a:lnTo>
                <a:lnTo>
                  <a:pt x="5725" y="127"/>
                </a:lnTo>
                <a:lnTo>
                  <a:pt x="5720" y="119"/>
                </a:lnTo>
                <a:lnTo>
                  <a:pt x="5710" y="98"/>
                </a:lnTo>
                <a:lnTo>
                  <a:pt x="5701" y="88"/>
                </a:lnTo>
                <a:lnTo>
                  <a:pt x="5695" y="81"/>
                </a:lnTo>
                <a:lnTo>
                  <a:pt x="5678" y="61"/>
                </a:lnTo>
                <a:lnTo>
                  <a:pt x="5669" y="56"/>
                </a:lnTo>
                <a:lnTo>
                  <a:pt x="5662" y="48"/>
                </a:lnTo>
                <a:lnTo>
                  <a:pt x="5651" y="42"/>
                </a:lnTo>
                <a:lnTo>
                  <a:pt x="5644" y="37"/>
                </a:lnTo>
                <a:lnTo>
                  <a:pt x="5634" y="29"/>
                </a:lnTo>
                <a:lnTo>
                  <a:pt x="5612" y="17"/>
                </a:lnTo>
                <a:lnTo>
                  <a:pt x="5600" y="13"/>
                </a:lnTo>
                <a:lnTo>
                  <a:pt x="5591" y="12"/>
                </a:lnTo>
                <a:lnTo>
                  <a:pt x="5581" y="6"/>
                </a:lnTo>
                <a:lnTo>
                  <a:pt x="5558" y="2"/>
                </a:lnTo>
                <a:lnTo>
                  <a:pt x="5545" y="0"/>
                </a:lnTo>
                <a:lnTo>
                  <a:pt x="235" y="0"/>
                </a:lnTo>
                <a:lnTo>
                  <a:pt x="235" y="58"/>
                </a:lnTo>
                <a:lnTo>
                  <a:pt x="5522" y="58"/>
                </a:lnTo>
                <a:lnTo>
                  <a:pt x="5542" y="58"/>
                </a:lnTo>
                <a:lnTo>
                  <a:pt x="5547" y="60"/>
                </a:lnTo>
                <a:lnTo>
                  <a:pt x="5567" y="63"/>
                </a:lnTo>
                <a:lnTo>
                  <a:pt x="5577" y="65"/>
                </a:lnTo>
                <a:lnTo>
                  <a:pt x="5586" y="67"/>
                </a:lnTo>
                <a:lnTo>
                  <a:pt x="5591" y="71"/>
                </a:lnTo>
                <a:lnTo>
                  <a:pt x="5602" y="77"/>
                </a:lnTo>
                <a:lnTo>
                  <a:pt x="5609" y="79"/>
                </a:lnTo>
                <a:lnTo>
                  <a:pt x="5616" y="83"/>
                </a:lnTo>
                <a:lnTo>
                  <a:pt x="5623" y="88"/>
                </a:lnTo>
                <a:lnTo>
                  <a:pt x="5630" y="94"/>
                </a:lnTo>
                <a:lnTo>
                  <a:pt x="5637" y="102"/>
                </a:lnTo>
                <a:lnTo>
                  <a:pt x="5646" y="108"/>
                </a:lnTo>
                <a:lnTo>
                  <a:pt x="5657" y="119"/>
                </a:lnTo>
                <a:lnTo>
                  <a:pt x="5662" y="127"/>
                </a:lnTo>
                <a:lnTo>
                  <a:pt x="5667" y="133"/>
                </a:lnTo>
                <a:lnTo>
                  <a:pt x="5678" y="150"/>
                </a:lnTo>
                <a:lnTo>
                  <a:pt x="5683" y="158"/>
                </a:lnTo>
                <a:lnTo>
                  <a:pt x="5685" y="163"/>
                </a:lnTo>
                <a:lnTo>
                  <a:pt x="5688" y="173"/>
                </a:lnTo>
                <a:lnTo>
                  <a:pt x="5695" y="192"/>
                </a:lnTo>
                <a:lnTo>
                  <a:pt x="5697" y="202"/>
                </a:lnTo>
                <a:lnTo>
                  <a:pt x="5699" y="209"/>
                </a:lnTo>
                <a:lnTo>
                  <a:pt x="5703" y="229"/>
                </a:lnTo>
                <a:lnTo>
                  <a:pt x="5703" y="240"/>
                </a:lnTo>
                <a:lnTo>
                  <a:pt x="5704" y="254"/>
                </a:lnTo>
                <a:lnTo>
                  <a:pt x="5704" y="250"/>
                </a:lnTo>
                <a:lnTo>
                  <a:pt x="5704" y="4065"/>
                </a:lnTo>
                <a:lnTo>
                  <a:pt x="5704" y="4060"/>
                </a:lnTo>
                <a:lnTo>
                  <a:pt x="5703" y="4073"/>
                </a:lnTo>
                <a:lnTo>
                  <a:pt x="5703" y="4085"/>
                </a:lnTo>
                <a:lnTo>
                  <a:pt x="5699" y="4104"/>
                </a:lnTo>
                <a:lnTo>
                  <a:pt x="5699" y="4112"/>
                </a:lnTo>
                <a:lnTo>
                  <a:pt x="5695" y="4121"/>
                </a:lnTo>
                <a:lnTo>
                  <a:pt x="5688" y="4140"/>
                </a:lnTo>
                <a:lnTo>
                  <a:pt x="5685" y="4150"/>
                </a:lnTo>
                <a:lnTo>
                  <a:pt x="5683" y="4156"/>
                </a:lnTo>
                <a:lnTo>
                  <a:pt x="5678" y="4163"/>
                </a:lnTo>
                <a:lnTo>
                  <a:pt x="5667" y="4181"/>
                </a:lnTo>
                <a:lnTo>
                  <a:pt x="5662" y="4186"/>
                </a:lnTo>
                <a:lnTo>
                  <a:pt x="5657" y="4194"/>
                </a:lnTo>
                <a:lnTo>
                  <a:pt x="5646" y="4206"/>
                </a:lnTo>
                <a:lnTo>
                  <a:pt x="5637" y="4211"/>
                </a:lnTo>
                <a:lnTo>
                  <a:pt x="5630" y="4219"/>
                </a:lnTo>
                <a:lnTo>
                  <a:pt x="5623" y="4225"/>
                </a:lnTo>
                <a:lnTo>
                  <a:pt x="5616" y="4231"/>
                </a:lnTo>
                <a:lnTo>
                  <a:pt x="5609" y="4234"/>
                </a:lnTo>
                <a:lnTo>
                  <a:pt x="5602" y="4236"/>
                </a:lnTo>
                <a:lnTo>
                  <a:pt x="5591" y="4242"/>
                </a:lnTo>
                <a:lnTo>
                  <a:pt x="5586" y="4246"/>
                </a:lnTo>
                <a:lnTo>
                  <a:pt x="5577" y="4246"/>
                </a:lnTo>
                <a:lnTo>
                  <a:pt x="5567" y="4250"/>
                </a:lnTo>
                <a:lnTo>
                  <a:pt x="5547" y="4254"/>
                </a:lnTo>
                <a:lnTo>
                  <a:pt x="5542" y="4256"/>
                </a:lnTo>
                <a:lnTo>
                  <a:pt x="5531" y="4256"/>
                </a:lnTo>
                <a:lnTo>
                  <a:pt x="5519" y="4258"/>
                </a:lnTo>
                <a:lnTo>
                  <a:pt x="5522" y="4258"/>
                </a:lnTo>
                <a:lnTo>
                  <a:pt x="235" y="4258"/>
                </a:lnTo>
                <a:lnTo>
                  <a:pt x="238" y="4258"/>
                </a:lnTo>
                <a:lnTo>
                  <a:pt x="224" y="4256"/>
                </a:lnTo>
                <a:lnTo>
                  <a:pt x="214" y="4256"/>
                </a:lnTo>
                <a:lnTo>
                  <a:pt x="208" y="4254"/>
                </a:lnTo>
                <a:lnTo>
                  <a:pt x="189" y="4250"/>
                </a:lnTo>
                <a:lnTo>
                  <a:pt x="178" y="4248"/>
                </a:lnTo>
                <a:lnTo>
                  <a:pt x="169" y="4246"/>
                </a:lnTo>
                <a:lnTo>
                  <a:pt x="164" y="4242"/>
                </a:lnTo>
                <a:lnTo>
                  <a:pt x="154" y="4236"/>
                </a:lnTo>
                <a:lnTo>
                  <a:pt x="147" y="4234"/>
                </a:lnTo>
                <a:lnTo>
                  <a:pt x="139" y="4231"/>
                </a:lnTo>
                <a:lnTo>
                  <a:pt x="132" y="4225"/>
                </a:lnTo>
                <a:lnTo>
                  <a:pt x="125" y="4219"/>
                </a:lnTo>
                <a:lnTo>
                  <a:pt x="118" y="4211"/>
                </a:lnTo>
                <a:lnTo>
                  <a:pt x="109" y="4206"/>
                </a:lnTo>
                <a:lnTo>
                  <a:pt x="99" y="4194"/>
                </a:lnTo>
                <a:lnTo>
                  <a:pt x="94" y="4186"/>
                </a:lnTo>
                <a:lnTo>
                  <a:pt x="88" y="4181"/>
                </a:lnTo>
                <a:lnTo>
                  <a:pt x="78" y="4163"/>
                </a:lnTo>
                <a:lnTo>
                  <a:pt x="72" y="4156"/>
                </a:lnTo>
                <a:lnTo>
                  <a:pt x="71" y="4150"/>
                </a:lnTo>
                <a:lnTo>
                  <a:pt x="67" y="4140"/>
                </a:lnTo>
                <a:lnTo>
                  <a:pt x="60" y="4121"/>
                </a:lnTo>
                <a:lnTo>
                  <a:pt x="58" y="4112"/>
                </a:lnTo>
                <a:lnTo>
                  <a:pt x="56" y="4104"/>
                </a:lnTo>
                <a:lnTo>
                  <a:pt x="53" y="4085"/>
                </a:lnTo>
                <a:lnTo>
                  <a:pt x="53" y="4065"/>
                </a:lnTo>
                <a:lnTo>
                  <a:pt x="53" y="250"/>
                </a:lnTo>
                <a:lnTo>
                  <a:pt x="53" y="229"/>
                </a:lnTo>
                <a:lnTo>
                  <a:pt x="56" y="209"/>
                </a:lnTo>
                <a:lnTo>
                  <a:pt x="56" y="202"/>
                </a:lnTo>
                <a:lnTo>
                  <a:pt x="60" y="192"/>
                </a:lnTo>
                <a:lnTo>
                  <a:pt x="67" y="173"/>
                </a:lnTo>
                <a:lnTo>
                  <a:pt x="71" y="163"/>
                </a:lnTo>
                <a:lnTo>
                  <a:pt x="72" y="158"/>
                </a:lnTo>
                <a:lnTo>
                  <a:pt x="78" y="150"/>
                </a:lnTo>
                <a:lnTo>
                  <a:pt x="88" y="133"/>
                </a:lnTo>
                <a:lnTo>
                  <a:pt x="94" y="127"/>
                </a:lnTo>
                <a:lnTo>
                  <a:pt x="99" y="119"/>
                </a:lnTo>
                <a:lnTo>
                  <a:pt x="109" y="108"/>
                </a:lnTo>
                <a:lnTo>
                  <a:pt x="118" y="102"/>
                </a:lnTo>
                <a:lnTo>
                  <a:pt x="125" y="94"/>
                </a:lnTo>
                <a:lnTo>
                  <a:pt x="132" y="88"/>
                </a:lnTo>
                <a:lnTo>
                  <a:pt x="139" y="83"/>
                </a:lnTo>
                <a:lnTo>
                  <a:pt x="147" y="79"/>
                </a:lnTo>
                <a:lnTo>
                  <a:pt x="154" y="77"/>
                </a:lnTo>
                <a:lnTo>
                  <a:pt x="164" y="71"/>
                </a:lnTo>
                <a:lnTo>
                  <a:pt x="169" y="67"/>
                </a:lnTo>
                <a:lnTo>
                  <a:pt x="178" y="67"/>
                </a:lnTo>
                <a:lnTo>
                  <a:pt x="189" y="63"/>
                </a:lnTo>
                <a:lnTo>
                  <a:pt x="208" y="60"/>
                </a:lnTo>
                <a:lnTo>
                  <a:pt x="214" y="58"/>
                </a:lnTo>
                <a:lnTo>
                  <a:pt x="235" y="58"/>
                </a:lnTo>
                <a:lnTo>
                  <a:pt x="235" y="0"/>
                </a:ln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1033" name="Rectangle 2" hidden="1"/>
          <p:cNvSpPr>
            <a:spLocks noChangeArrowheads="1"/>
          </p:cNvSpPr>
          <p:nvPr userDrawn="1"/>
        </p:nvSpPr>
        <p:spPr bwMode="auto">
          <a:xfrm>
            <a:off x="3367088" y="6503988"/>
            <a:ext cx="4633912" cy="261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9pPr>
          </a:lstStyle>
          <a:p>
            <a:pPr>
              <a:defRPr/>
            </a:pPr>
            <a:r>
              <a:rPr lang="en-US" altLang="ja-JP" sz="1100" i="1" baseline="0" smtClean="0">
                <a:solidFill>
                  <a:srgbClr val="FF3300"/>
                </a:solidFill>
                <a:latin typeface="Arial" charset="0"/>
                <a:ea typeface="ＭＳ Ｐゴシック" pitchFamily="34" charset="-128"/>
              </a:rPr>
              <a:t>RVCE - Marching Ahead</a:t>
            </a:r>
            <a:r>
              <a:rPr lang="en-US" altLang="ja-JP" sz="1000" i="1" baseline="0" smtClean="0">
                <a:solidFill>
                  <a:srgbClr val="FF3300"/>
                </a:solidFill>
                <a:latin typeface="Arial" charset="0"/>
                <a:ea typeface="ＭＳ Ｐゴシック" pitchFamily="34" charset="-128"/>
              </a:rPr>
              <a:t>			    June  2013</a:t>
            </a:r>
            <a:endParaRPr lang="en-US" altLang="en-US" sz="1000" i="1" baseline="0" smtClean="0">
              <a:solidFill>
                <a:srgbClr val="FF3300"/>
              </a:solidFill>
              <a:latin typeface="Arial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31763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10" r:id="rId1"/>
    <p:sldLayoutId id="2147485411" r:id="rId2"/>
    <p:sldLayoutId id="2147485412" r:id="rId3"/>
    <p:sldLayoutId id="2147485413" r:id="rId4"/>
    <p:sldLayoutId id="2147485414" r:id="rId5"/>
    <p:sldLayoutId id="2147485415" r:id="rId6"/>
    <p:sldLayoutId id="2147485416" r:id="rId7"/>
    <p:sldLayoutId id="2147485417" r:id="rId8"/>
    <p:sldLayoutId id="2147485381" r:id="rId9"/>
    <p:sldLayoutId id="2147485382" r:id="rId10"/>
    <p:sldLayoutId id="2147485383" r:id="rId11"/>
    <p:sldLayoutId id="2147485384" r:id="rId12"/>
    <p:sldLayoutId id="2147485385" r:id="rId13"/>
    <p:sldLayoutId id="2147485386" r:id="rId14"/>
    <p:sldLayoutId id="214748538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66725" y="274638"/>
            <a:ext cx="83931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6725" y="1600200"/>
            <a:ext cx="83931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6725" y="6356350"/>
            <a:ext cx="2176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6113" y="6356350"/>
            <a:ext cx="2954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83375" y="6356350"/>
            <a:ext cx="217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1669DB7-FD8B-4098-B727-10EAAAB2A1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389" r:id="rId2"/>
    <p:sldLayoutId id="2147485390" r:id="rId3"/>
    <p:sldLayoutId id="2147485391" r:id="rId4"/>
    <p:sldLayoutId id="2147485392" r:id="rId5"/>
    <p:sldLayoutId id="2147485393" r:id="rId6"/>
    <p:sldLayoutId id="2147485394" r:id="rId7"/>
    <p:sldLayoutId id="2147485395" r:id="rId8"/>
    <p:sldLayoutId id="2147485396" r:id="rId9"/>
    <p:sldLayoutId id="2147485397" r:id="rId10"/>
    <p:sldLayoutId id="214748539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66725" y="274638"/>
            <a:ext cx="83931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IN" altLang="en-US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6725" y="1600200"/>
            <a:ext cx="83931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I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6725" y="6356350"/>
            <a:ext cx="2176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6113" y="6356350"/>
            <a:ext cx="2954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83375" y="6356350"/>
            <a:ext cx="2176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25C4DD3-779F-466E-A24D-16432865FA33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99" r:id="rId1"/>
    <p:sldLayoutId id="2147485400" r:id="rId2"/>
    <p:sldLayoutId id="2147485401" r:id="rId3"/>
    <p:sldLayoutId id="2147485402" r:id="rId4"/>
    <p:sldLayoutId id="2147485403" r:id="rId5"/>
    <p:sldLayoutId id="2147485404" r:id="rId6"/>
    <p:sldLayoutId id="2147485405" r:id="rId7"/>
    <p:sldLayoutId id="2147485406" r:id="rId8"/>
    <p:sldLayoutId id="2147485407" r:id="rId9"/>
    <p:sldLayoutId id="2147485408" r:id="rId10"/>
    <p:sldLayoutId id="214748540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796925" y="2643188"/>
            <a:ext cx="81597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tabLst>
                <a:tab pos="519113" algn="l"/>
                <a:tab pos="563563" algn="l"/>
              </a:tabLs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1pPr>
            <a:lvl2pPr marL="742950" indent="-285750">
              <a:tabLst>
                <a:tab pos="519113" algn="l"/>
                <a:tab pos="563563" algn="l"/>
              </a:tabLs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2pPr>
            <a:lvl3pPr marL="1143000" indent="-228600">
              <a:tabLst>
                <a:tab pos="519113" algn="l"/>
                <a:tab pos="563563" algn="l"/>
              </a:tabLs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3pPr>
            <a:lvl4pPr marL="1600200" indent="-228600">
              <a:tabLst>
                <a:tab pos="519113" algn="l"/>
                <a:tab pos="563563" algn="l"/>
              </a:tabLs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4pPr>
            <a:lvl5pPr marL="2057400" indent="-228600">
              <a:tabLst>
                <a:tab pos="519113" algn="l"/>
                <a:tab pos="563563" algn="l"/>
              </a:tabLs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9113" algn="l"/>
                <a:tab pos="563563" algn="l"/>
              </a:tabLs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9113" algn="l"/>
                <a:tab pos="563563" algn="l"/>
              </a:tabLs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9113" algn="l"/>
                <a:tab pos="563563" algn="l"/>
              </a:tabLs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9113" algn="l"/>
                <a:tab pos="563563" algn="l"/>
              </a:tabLs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9pPr>
          </a:lstStyle>
          <a:p>
            <a:pPr algn="just" eaLnBrk="1" hangingPunct="1">
              <a:buSzPct val="60000"/>
              <a:buFont typeface="Wingdings" pitchFamily="2" charset="2"/>
              <a:buNone/>
            </a:pPr>
            <a:endParaRPr lang="ja-JP" altLang="en-US" sz="1400" b="0" baseline="0">
              <a:solidFill>
                <a:srgbClr val="FFFF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algn="just" eaLnBrk="1" hangingPunct="1">
              <a:buSzPct val="60000"/>
              <a:buFont typeface="Wingdings" pitchFamily="2" charset="2"/>
              <a:buNone/>
            </a:pPr>
            <a:endParaRPr lang="ja-JP" altLang="en-US" sz="3200" b="0" baseline="0">
              <a:solidFill>
                <a:srgbClr val="FFFF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466725" y="1143000"/>
            <a:ext cx="84709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eaLnBrk="1" hangingPunct="1">
              <a:spcBef>
                <a:spcPct val="10000"/>
              </a:spcBef>
              <a:spcAft>
                <a:spcPct val="10000"/>
              </a:spcAft>
            </a:pPr>
            <a:endParaRPr lang="en-US" altLang="ja-JP" sz="2800" i="1" baseline="0">
              <a:solidFill>
                <a:srgbClr val="94D315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004888" y="406062"/>
            <a:ext cx="798036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9pPr>
          </a:lstStyle>
          <a:p>
            <a:pPr algn="ctr"/>
            <a:r>
              <a:rPr lang="en-US" altLang="en-US" sz="3800" baseline="0" dirty="0">
                <a:latin typeface="Cambria" pitchFamily="18" charset="0"/>
                <a:cs typeface="Arial" charset="0"/>
              </a:rPr>
              <a:t>MINOR PROJECT  PRESENTATION 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0" y="5257800"/>
            <a:ext cx="93265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itchFamily="18" charset="2"/>
              </a:defRPr>
            </a:lvl9pPr>
          </a:lstStyle>
          <a:p>
            <a:pPr algn="ctr" eaLnBrk="1" hangingPunct="1"/>
            <a:r>
              <a:rPr lang="en-US" altLang="ja-JP" sz="2800" i="1" baseline="0" dirty="0">
                <a:solidFill>
                  <a:srgbClr val="FF3300"/>
                </a:solidFill>
                <a:latin typeface="Times New Roman" pitchFamily="18" charset="0"/>
                <a:ea typeface="ＭＳ Ｐゴシック" pitchFamily="34" charset="-128"/>
              </a:rPr>
              <a:t>Department of Computer Science  and </a:t>
            </a:r>
            <a:r>
              <a:rPr lang="en-US" altLang="ja-JP" sz="2800" i="1" baseline="0" dirty="0" smtClean="0">
                <a:solidFill>
                  <a:srgbClr val="FF3300"/>
                </a:solidFill>
                <a:latin typeface="Times New Roman" pitchFamily="18" charset="0"/>
                <a:ea typeface="ＭＳ Ｐゴシック" pitchFamily="34" charset="-128"/>
              </a:rPr>
              <a:t>Engineering,</a:t>
            </a:r>
            <a:endParaRPr lang="en-US" altLang="ja-JP" sz="2800" i="1" baseline="0" dirty="0">
              <a:solidFill>
                <a:srgbClr val="FF3300"/>
              </a:solidFill>
              <a:latin typeface="Times New Roman" pitchFamily="18" charset="0"/>
              <a:ea typeface="ＭＳ Ｐゴシック" pitchFamily="34" charset="-128"/>
            </a:endParaRPr>
          </a:p>
          <a:p>
            <a:pPr algn="ctr" eaLnBrk="1" hangingPunct="1"/>
            <a:r>
              <a:rPr lang="en-US" altLang="ja-JP" sz="2800" i="1" baseline="0" dirty="0">
                <a:solidFill>
                  <a:srgbClr val="FF3300"/>
                </a:solidFill>
                <a:latin typeface="Times New Roman" pitchFamily="18" charset="0"/>
                <a:ea typeface="ＭＳ Ｐゴシック" pitchFamily="34" charset="-128"/>
              </a:rPr>
              <a:t>R V College of  Engineering, Bengaluru</a:t>
            </a:r>
          </a:p>
        </p:txBody>
      </p:sp>
      <p:pic>
        <p:nvPicPr>
          <p:cNvPr id="12294" name="Picture 7" descr="CIMG2957.JPG"/>
          <p:cNvPicPr>
            <a:picLocks noChangeAspect="1"/>
          </p:cNvPicPr>
          <p:nvPr/>
        </p:nvPicPr>
        <p:blipFill>
          <a:blip r:embed="rId3">
            <a:lum bright="2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1752600"/>
            <a:ext cx="8255000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10</a:t>
            </a:fld>
            <a:endParaRPr lang="en-US" altLang="ja-JP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xmlns="" id="{AC82A9D9-063D-46BE-BEA9-C1F68A92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27464"/>
              </p:ext>
            </p:extLst>
          </p:nvPr>
        </p:nvGraphicFramePr>
        <p:xfrm>
          <a:off x="270793" y="1052736"/>
          <a:ext cx="8643999" cy="525352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075468">
                  <a:extLst>
                    <a:ext uri="{9D8B030D-6E8A-4147-A177-3AD203B41FA5}">
                      <a16:colId xmlns:a16="http://schemas.microsoft.com/office/drawing/2014/main" xmlns="" val="3789930102"/>
                    </a:ext>
                  </a:extLst>
                </a:gridCol>
                <a:gridCol w="2302437">
                  <a:extLst>
                    <a:ext uri="{9D8B030D-6E8A-4147-A177-3AD203B41FA5}">
                      <a16:colId xmlns:a16="http://schemas.microsoft.com/office/drawing/2014/main" xmlns="" val="563753130"/>
                    </a:ext>
                  </a:extLst>
                </a:gridCol>
                <a:gridCol w="2302437">
                  <a:extLst>
                    <a:ext uri="{9D8B030D-6E8A-4147-A177-3AD203B41FA5}">
                      <a16:colId xmlns:a16="http://schemas.microsoft.com/office/drawing/2014/main" xmlns="" val="2828303699"/>
                    </a:ext>
                  </a:extLst>
                </a:gridCol>
                <a:gridCol w="1963657">
                  <a:extLst>
                    <a:ext uri="{9D8B030D-6E8A-4147-A177-3AD203B41FA5}">
                      <a16:colId xmlns:a16="http://schemas.microsoft.com/office/drawing/2014/main" xmlns="" val="2708937585"/>
                    </a:ext>
                  </a:extLst>
                </a:gridCol>
              </a:tblGrid>
              <a:tr h="6769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Title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Objectives/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Future 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508803"/>
                  </a:ext>
                </a:extLst>
              </a:tr>
              <a:tr h="455248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IN" sz="1800" i="1" u="none" strike="noStrike" kern="1200" noProof="0" dirty="0">
                          <a:effectLst/>
                        </a:rPr>
                        <a:t>“</a:t>
                      </a:r>
                      <a:r>
                        <a:rPr lang="en-IN" sz="1800" i="1" u="none" strike="noStrike" kern="1200" noProof="0" dirty="0" err="1">
                          <a:effectLst/>
                        </a:rPr>
                        <a:t>Synflood</a:t>
                      </a:r>
                      <a:r>
                        <a:rPr lang="en-IN" sz="1800" i="1" u="none" strike="noStrike" kern="1200" noProof="0" dirty="0">
                          <a:effectLst/>
                        </a:rPr>
                        <a:t> Spoofed Source DDoS Attack </a:t>
                      </a:r>
                      <a:r>
                        <a:rPr lang="en-IN" sz="1800" i="1" u="none" strike="noStrike" kern="1200" noProof="0" dirty="0" err="1">
                          <a:effectLst/>
                        </a:rPr>
                        <a:t>Defense</a:t>
                      </a:r>
                      <a:r>
                        <a:rPr lang="en-IN" sz="1800" i="1" u="none" strike="noStrike" kern="1200" noProof="0" dirty="0">
                          <a:effectLst/>
                        </a:rPr>
                        <a:t> Based on Packet ID Anomaly Detection with Bloom Filter"</a:t>
                      </a:r>
                      <a:endParaRPr lang="en-IN" sz="1800" i="1" kern="1200" dirty="0">
                        <a:effectLst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IN" sz="1800" i="1" u="none" strike="noStrike" kern="1200" noProof="0">
                          <a:effectLst/>
                        </a:rPr>
                        <a:t>(2018)</a:t>
                      </a:r>
                      <a:endParaRPr lang="en-IN" sz="1800" i="1" u="none" strike="noStrike" kern="1200" noProof="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dirty="0"/>
                        <a:t>Packet</a:t>
                      </a:r>
                      <a:r>
                        <a:rPr lang="en-US" baseline="0" dirty="0"/>
                        <a:t> Identification Anomaly Detection (PIDAD) to detect spoofed packets.</a:t>
                      </a:r>
                      <a:endParaRPr lang="en-US"/>
                    </a:p>
                    <a:p>
                      <a:pPr marL="285750" lvl="0" indent="-285750" algn="l">
                        <a:buFont typeface="Arial" pitchFamily="34" charset="0"/>
                        <a:buChar char="•"/>
                      </a:pPr>
                      <a:r>
                        <a:rPr lang="en-US" baseline="0" dirty="0"/>
                        <a:t>Multi-layer Bloom Filter to determine the packets that have been sent from different IP.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/>
                        <a:t>To</a:t>
                      </a:r>
                      <a:r>
                        <a:rPr lang="en-US" baseline="0" dirty="0"/>
                        <a:t> determine the packet to be real or not, the method needs to collect at least 3 times of packets sent to the system.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baseline="0" dirty="0"/>
                        <a:t>It needs to store the info of 45 million values.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Efficient storage of packet information such that it provides faster access.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388937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52026151-A67C-4F66-99C5-F5F425D3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111631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>
                <a:latin typeface="+mn-lt"/>
              </a:rPr>
              <a:t>L</a:t>
            </a:r>
            <a:r>
              <a:rPr lang="en-US" sz="3200" b="1" dirty="0">
                <a:latin typeface="+mn-lt"/>
              </a:rPr>
              <a:t>ITERATURE</a:t>
            </a:r>
            <a:r>
              <a:rPr lang="en-US" sz="3600" b="1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S</a:t>
            </a:r>
            <a:r>
              <a:rPr lang="en-US" sz="3200" b="1" dirty="0">
                <a:latin typeface="+mn-lt"/>
              </a:rPr>
              <a:t>URVEY</a:t>
            </a:r>
            <a:endParaRPr lang="en-US" altLang="en-US" sz="3600" dirty="0"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3421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11</a:t>
            </a:fld>
            <a:endParaRPr lang="en-US" altLang="ja-JP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xmlns="" id="{AC82A9D9-063D-46BE-BEA9-C1F68A92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189896"/>
              </p:ext>
            </p:extLst>
          </p:nvPr>
        </p:nvGraphicFramePr>
        <p:xfrm>
          <a:off x="305562" y="1057093"/>
          <a:ext cx="8715436" cy="5129139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178859">
                  <a:extLst>
                    <a:ext uri="{9D8B030D-6E8A-4147-A177-3AD203B41FA5}">
                      <a16:colId xmlns:a16="http://schemas.microsoft.com/office/drawing/2014/main" xmlns="" val="3789930102"/>
                    </a:ext>
                  </a:extLst>
                </a:gridCol>
                <a:gridCol w="2178859">
                  <a:extLst>
                    <a:ext uri="{9D8B030D-6E8A-4147-A177-3AD203B41FA5}">
                      <a16:colId xmlns:a16="http://schemas.microsoft.com/office/drawing/2014/main" xmlns="" val="563753130"/>
                    </a:ext>
                  </a:extLst>
                </a:gridCol>
                <a:gridCol w="2178859">
                  <a:extLst>
                    <a:ext uri="{9D8B030D-6E8A-4147-A177-3AD203B41FA5}">
                      <a16:colId xmlns:a16="http://schemas.microsoft.com/office/drawing/2014/main" xmlns="" val="2828303699"/>
                    </a:ext>
                  </a:extLst>
                </a:gridCol>
                <a:gridCol w="2178859">
                  <a:extLst>
                    <a:ext uri="{9D8B030D-6E8A-4147-A177-3AD203B41FA5}">
                      <a16:colId xmlns:a16="http://schemas.microsoft.com/office/drawing/2014/main" xmlns="" val="2708937585"/>
                    </a:ext>
                  </a:extLst>
                </a:gridCol>
              </a:tblGrid>
              <a:tr h="6584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Title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Objectives/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Future 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508803"/>
                  </a:ext>
                </a:extLst>
              </a:tr>
              <a:tr h="4428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i="1" u="none" strike="noStrike" kern="1200" noProof="0" dirty="0">
                          <a:effectLst/>
                        </a:rPr>
                        <a:t>“</a:t>
                      </a:r>
                      <a:r>
                        <a:rPr lang="en-IN" sz="1800" i="1" kern="1200" dirty="0">
                          <a:effectLst/>
                        </a:rPr>
                        <a:t>Efficient SYN Spoofing Detection and Mitigation Scheme</a:t>
                      </a:r>
                      <a:r>
                        <a:rPr lang="en-IN" sz="1800" i="1" kern="1200" baseline="0" dirty="0">
                          <a:effectLst/>
                        </a:rPr>
                        <a:t> for DDoS Attack</a:t>
                      </a:r>
                      <a:r>
                        <a:rPr lang="en-IN" sz="1800" i="1" kern="1200" dirty="0">
                          <a:effectLst/>
                        </a:rPr>
                        <a:t>"</a:t>
                      </a:r>
                      <a:endParaRPr lang="en-IN" sz="1800" i="1" u="none" strike="noStrike" kern="1200" noProof="0" dirty="0">
                        <a:effectLst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IN" sz="1800" i="1" kern="1200">
                          <a:effectLst/>
                        </a:rPr>
                        <a:t>(2017)</a:t>
                      </a:r>
                      <a:endParaRPr lang="en-IN" sz="1800" i="1" kern="12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Efficient</a:t>
                      </a:r>
                      <a:r>
                        <a:rPr lang="en-US" baseline="0" dirty="0"/>
                        <a:t> Spoofed Mitigation Scheme(ESMS) is used that uses TCP probing.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/>
                        <a:t>Provides accurate </a:t>
                      </a:r>
                      <a:r>
                        <a:rPr lang="en-US" baseline="0" dirty="0" smtClean="0"/>
                        <a:t>information </a:t>
                      </a:r>
                      <a:r>
                        <a:rPr lang="en-US" baseline="0" dirty="0"/>
                        <a:t>regarding the spoofed packets during DDoS attacks.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Host-based</a:t>
                      </a:r>
                      <a:r>
                        <a:rPr lang="en-US" baseline="0" dirty="0"/>
                        <a:t> solution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There maybe attacks</a:t>
                      </a:r>
                      <a:r>
                        <a:rPr lang="en-US" baseline="0" dirty="0"/>
                        <a:t> in the backbone networks also.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Getting</a:t>
                      </a:r>
                      <a:r>
                        <a:rPr lang="en-US" baseline="0" dirty="0"/>
                        <a:t> the spoofed packets in the router itself.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388937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52026151-A67C-4F66-99C5-F5F425D3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111631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>
                <a:latin typeface="+mn-lt"/>
              </a:rPr>
              <a:t>L</a:t>
            </a:r>
            <a:r>
              <a:rPr lang="en-US" sz="3200" b="1" dirty="0">
                <a:latin typeface="+mn-lt"/>
              </a:rPr>
              <a:t>ITERATURE</a:t>
            </a:r>
            <a:r>
              <a:rPr lang="en-US" sz="3600" b="1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S</a:t>
            </a:r>
            <a:r>
              <a:rPr lang="en-US" sz="3200" b="1" dirty="0">
                <a:latin typeface="+mn-lt"/>
              </a:rPr>
              <a:t>URVEY</a:t>
            </a:r>
            <a:endParaRPr lang="en-US" altLang="en-US" sz="3600" dirty="0"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502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12</a:t>
            </a:fld>
            <a:endParaRPr lang="en-US" altLang="ja-JP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xmlns="" id="{AC82A9D9-063D-46BE-BEA9-C1F68A92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03947"/>
              </p:ext>
            </p:extLst>
          </p:nvPr>
        </p:nvGraphicFramePr>
        <p:xfrm>
          <a:off x="305562" y="1057093"/>
          <a:ext cx="8786876" cy="525352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030204">
                  <a:extLst>
                    <a:ext uri="{9D8B030D-6E8A-4147-A177-3AD203B41FA5}">
                      <a16:colId xmlns:a16="http://schemas.microsoft.com/office/drawing/2014/main" xmlns="" val="3789930102"/>
                    </a:ext>
                  </a:extLst>
                </a:gridCol>
                <a:gridCol w="2252224">
                  <a:extLst>
                    <a:ext uri="{9D8B030D-6E8A-4147-A177-3AD203B41FA5}">
                      <a16:colId xmlns:a16="http://schemas.microsoft.com/office/drawing/2014/main" xmlns="" val="563753130"/>
                    </a:ext>
                  </a:extLst>
                </a:gridCol>
                <a:gridCol w="2252224">
                  <a:extLst>
                    <a:ext uri="{9D8B030D-6E8A-4147-A177-3AD203B41FA5}">
                      <a16:colId xmlns:a16="http://schemas.microsoft.com/office/drawing/2014/main" xmlns="" val="2828303699"/>
                    </a:ext>
                  </a:extLst>
                </a:gridCol>
                <a:gridCol w="2252224">
                  <a:extLst>
                    <a:ext uri="{9D8B030D-6E8A-4147-A177-3AD203B41FA5}">
                      <a16:colId xmlns:a16="http://schemas.microsoft.com/office/drawing/2014/main" xmlns="" val="2708937585"/>
                    </a:ext>
                  </a:extLst>
                </a:gridCol>
              </a:tblGrid>
              <a:tr h="6769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Title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Objectives/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Future 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508803"/>
                  </a:ext>
                </a:extLst>
              </a:tr>
              <a:tr h="455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i="1" kern="1200" dirty="0">
                          <a:effectLst/>
                        </a:rPr>
                        <a:t>"TCP SYN Flood Attack Detection And Prevention"</a:t>
                      </a:r>
                      <a:endParaRPr lang="en-IN" i="1" dirty="0">
                        <a:effectLst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IN" sz="1800" i="1" kern="1200" dirty="0">
                          <a:effectLst/>
                        </a:rPr>
                        <a:t>(2013)</a:t>
                      </a:r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IN" dirty="0"/>
                        <a:t>Efficient packet filtering technique using firewall to defend TCP SYN Flood attacks.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IN" dirty="0"/>
                        <a:t>Firewall scripts are written using command-line tool </a:t>
                      </a:r>
                      <a:r>
                        <a:rPr lang="en-IN" dirty="0" err="1" smtClean="0"/>
                        <a:t>iptables</a:t>
                      </a:r>
                      <a:r>
                        <a:rPr lang="en-IN" dirty="0" smtClean="0"/>
                        <a:t> </a:t>
                      </a:r>
                      <a:r>
                        <a:rPr lang="en-IN" dirty="0"/>
                        <a:t>in Linux to deny the suspicious </a:t>
                      </a:r>
                      <a:r>
                        <a:rPr lang="en-IN" dirty="0" smtClean="0"/>
                        <a:t>traffic.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/>
                        <a:t>iptables</a:t>
                      </a:r>
                      <a:r>
                        <a:rPr lang="en-US" baseline="0" dirty="0"/>
                        <a:t> are complex.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Vast </a:t>
                      </a:r>
                      <a:r>
                        <a:rPr lang="en-IN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iptables</a:t>
                      </a:r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are 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 difficult</a:t>
                      </a:r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 </a:t>
                      </a:r>
                    </a:p>
                    <a:p>
                      <a:pPr lvl="0">
                        <a:buFont typeface="Arial" pitchFamily="34" charset="0"/>
                        <a:buNone/>
                      </a:pPr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 maintain and affect</a:t>
                      </a:r>
                    </a:p>
                    <a:p>
                      <a:pPr lvl="0">
                        <a:buFont typeface="Arial" pitchFamily="34" charset="0"/>
                        <a:buNone/>
                      </a:pPr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 the                               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Improving the performance of the system by using modified </a:t>
                      </a:r>
                      <a:r>
                        <a:rPr lang="en-US" dirty="0" err="1"/>
                        <a:t>iptables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388937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52026151-A67C-4F66-99C5-F5F425D3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111631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>
                <a:latin typeface="+mn-lt"/>
              </a:rPr>
              <a:t>L</a:t>
            </a:r>
            <a:r>
              <a:rPr lang="en-US" sz="3200" b="1" dirty="0">
                <a:latin typeface="+mn-lt"/>
              </a:rPr>
              <a:t>ITERATURE</a:t>
            </a:r>
            <a:r>
              <a:rPr lang="en-US" sz="3600" b="1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S</a:t>
            </a:r>
            <a:r>
              <a:rPr lang="en-US" sz="3200" b="1" dirty="0">
                <a:latin typeface="+mn-lt"/>
              </a:rPr>
              <a:t>URVEY</a:t>
            </a:r>
            <a:endParaRPr lang="en-US" altLang="en-US" sz="3600" dirty="0"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725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13</a:t>
            </a:fld>
            <a:endParaRPr lang="en-US" altLang="ja-JP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xmlns="" id="{AC82A9D9-063D-46BE-BEA9-C1F68A92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1127"/>
              </p:ext>
            </p:extLst>
          </p:nvPr>
        </p:nvGraphicFramePr>
        <p:xfrm>
          <a:off x="305562" y="1057092"/>
          <a:ext cx="8715436" cy="5015114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178859">
                  <a:extLst>
                    <a:ext uri="{9D8B030D-6E8A-4147-A177-3AD203B41FA5}">
                      <a16:colId xmlns:a16="http://schemas.microsoft.com/office/drawing/2014/main" xmlns="" val="3789930102"/>
                    </a:ext>
                  </a:extLst>
                </a:gridCol>
                <a:gridCol w="2178859">
                  <a:extLst>
                    <a:ext uri="{9D8B030D-6E8A-4147-A177-3AD203B41FA5}">
                      <a16:colId xmlns:a16="http://schemas.microsoft.com/office/drawing/2014/main" xmlns="" val="563753130"/>
                    </a:ext>
                  </a:extLst>
                </a:gridCol>
                <a:gridCol w="2178859">
                  <a:extLst>
                    <a:ext uri="{9D8B030D-6E8A-4147-A177-3AD203B41FA5}">
                      <a16:colId xmlns:a16="http://schemas.microsoft.com/office/drawing/2014/main" xmlns="" val="2828303699"/>
                    </a:ext>
                  </a:extLst>
                </a:gridCol>
                <a:gridCol w="2178859">
                  <a:extLst>
                    <a:ext uri="{9D8B030D-6E8A-4147-A177-3AD203B41FA5}">
                      <a16:colId xmlns:a16="http://schemas.microsoft.com/office/drawing/2014/main" xmlns="" val="2708937585"/>
                    </a:ext>
                  </a:extLst>
                </a:gridCol>
              </a:tblGrid>
              <a:tr h="5409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Title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Objectives/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Future 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508803"/>
                  </a:ext>
                </a:extLst>
              </a:tr>
              <a:tr h="4314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“Mitigating </a:t>
                      </a:r>
                      <a:r>
                        <a:rPr lang="en-IN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</a:t>
                      </a: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DDoS</a:t>
                      </a: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Attacks using iptables”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(2012)</a:t>
                      </a:r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/>
                        <a:t>Efficient</a:t>
                      </a:r>
                      <a:r>
                        <a:rPr lang="en-US" baseline="0" dirty="0"/>
                        <a:t> packet filtering technique using </a:t>
                      </a:r>
                      <a:r>
                        <a:rPr lang="en-US" baseline="0" dirty="0" smtClean="0"/>
                        <a:t>packet analyzer tool.</a:t>
                      </a:r>
                      <a:endParaRPr lang="en-US" baseline="0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/>
                        <a:t>Packet Analyzer tool used to show the effectiveness of the scripts in mitigating the attack.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dirty="0"/>
                        <a:t>Depends on the traffic rate of the IP addresses sending the packets.</a:t>
                      </a:r>
                      <a:endParaRPr lang="en-US" baseline="0" dirty="0"/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IN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iptables</a:t>
                      </a:r>
                      <a:r>
                        <a:rPr lang="en-I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rely </a:t>
                      </a:r>
                      <a:r>
                        <a:rPr lang="en-I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set of predefined rules</a:t>
                      </a:r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Application of </a:t>
                      </a:r>
                      <a:r>
                        <a:rPr lang="en-US" dirty="0" err="1"/>
                        <a:t>iptables</a:t>
                      </a:r>
                      <a:r>
                        <a:rPr lang="en-US" dirty="0"/>
                        <a:t> within </a:t>
                      </a:r>
                      <a:r>
                        <a:rPr lang="en-US" i="1" dirty="0" err="1"/>
                        <a:t>openwrt</a:t>
                      </a:r>
                      <a:r>
                        <a:rPr lang="en-US" i="1" dirty="0"/>
                        <a:t>.</a:t>
                      </a:r>
                      <a:endParaRPr lang="en-US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dirty="0"/>
                        <a:t>Adaptive </a:t>
                      </a:r>
                      <a:r>
                        <a:rPr lang="en-US" dirty="0" err="1"/>
                        <a:t>iptables</a:t>
                      </a:r>
                      <a:r>
                        <a:rPr lang="en-US" dirty="0"/>
                        <a:t> rules concept.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388937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52026151-A67C-4F66-99C5-F5F425D3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111631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>
                <a:latin typeface="+mn-lt"/>
              </a:rPr>
              <a:t>L</a:t>
            </a:r>
            <a:r>
              <a:rPr lang="en-US" sz="3200" b="1" dirty="0">
                <a:latin typeface="+mn-lt"/>
              </a:rPr>
              <a:t>ITERATURE</a:t>
            </a:r>
            <a:r>
              <a:rPr lang="en-US" sz="3600" b="1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S</a:t>
            </a:r>
            <a:r>
              <a:rPr lang="en-US" sz="3200" b="1" dirty="0">
                <a:latin typeface="+mn-lt"/>
              </a:rPr>
              <a:t>URVEY</a:t>
            </a:r>
            <a:endParaRPr lang="en-US" altLang="en-US" sz="3600" dirty="0"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4633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M</a:t>
            </a:r>
            <a:r>
              <a:rPr lang="en-US" sz="3200" b="1" dirty="0" smtClean="0">
                <a:latin typeface="+mn-lt"/>
              </a:rPr>
              <a:t>ETHODOLOGY</a:t>
            </a:r>
            <a:endParaRPr lang="en-US" altLang="en-US" sz="2800" dirty="0" smtClean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0C72B45-BC4D-4BE1-B5EC-C7A9D653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114800"/>
          </a:xfrm>
        </p:spPr>
        <p:txBody>
          <a:bodyPr/>
          <a:lstStyle/>
          <a:p>
            <a:r>
              <a:rPr lang="en-IN" altLang="en-US" sz="2800" dirty="0"/>
              <a:t>Environment set up with multiple virtual machines (VMs) - one target, two or more attackers.</a:t>
            </a:r>
          </a:p>
          <a:p>
            <a:r>
              <a:rPr lang="en-IN" altLang="en-US" sz="2800" dirty="0">
                <a:cs typeface="Times New Roman"/>
              </a:rPr>
              <a:t>Two stages of implementation -</a:t>
            </a:r>
          </a:p>
          <a:p>
            <a:pPr lvl="1">
              <a:buFont typeface="Arial"/>
            </a:pPr>
            <a:r>
              <a:rPr lang="en-IN" altLang="en-US" dirty="0">
                <a:cs typeface="Times New Roman"/>
              </a:rPr>
              <a:t>Perform DDoS attack on target.</a:t>
            </a:r>
          </a:p>
          <a:p>
            <a:pPr lvl="1">
              <a:buFont typeface="Arial"/>
              <a:buChar char="–"/>
            </a:pPr>
            <a:r>
              <a:rPr lang="en-IN" altLang="en-US" dirty="0">
                <a:cs typeface="Times New Roman"/>
              </a:rPr>
              <a:t>Implement </a:t>
            </a:r>
            <a:r>
              <a:rPr lang="en-IN" altLang="en-US" dirty="0" err="1" smtClean="0">
                <a:cs typeface="Times New Roman"/>
              </a:rPr>
              <a:t>defense</a:t>
            </a:r>
            <a:r>
              <a:rPr lang="en-IN" altLang="en-US" dirty="0" smtClean="0">
                <a:cs typeface="Times New Roman"/>
              </a:rPr>
              <a:t> mechanism </a:t>
            </a:r>
            <a:r>
              <a:rPr lang="en-IN" altLang="en-US" dirty="0">
                <a:cs typeface="Times New Roman"/>
              </a:rPr>
              <a:t>at target and run attack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D</a:t>
            </a:r>
            <a:r>
              <a:rPr lang="en-US" sz="3200" b="1" dirty="0" smtClean="0">
                <a:latin typeface="+mn-lt"/>
              </a:rPr>
              <a:t>ESIGN</a:t>
            </a:r>
            <a:endParaRPr lang="en-US" altLang="en-US" sz="2800" dirty="0" smtClean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C3BF778-9FBD-4B9A-A728-55E0446B8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114800"/>
          </a:xfrm>
        </p:spPr>
        <p:txBody>
          <a:bodyPr/>
          <a:lstStyle/>
          <a:p>
            <a:r>
              <a:rPr lang="en-IN" altLang="en-US" sz="2800" dirty="0"/>
              <a:t>Designed in Python using </a:t>
            </a:r>
            <a:r>
              <a:rPr lang="en-IN" altLang="en-US" sz="2800" dirty="0" err="1"/>
              <a:t>scapy</a:t>
            </a:r>
            <a:r>
              <a:rPr lang="en-IN" altLang="en-US" sz="2800" dirty="0"/>
              <a:t> framework.</a:t>
            </a:r>
          </a:p>
          <a:p>
            <a:r>
              <a:rPr lang="en-IN" altLang="en-US" sz="2800" dirty="0">
                <a:cs typeface="Times New Roman"/>
              </a:rPr>
              <a:t>Functions present in </a:t>
            </a:r>
            <a:r>
              <a:rPr lang="en-IN" altLang="en-US" sz="2800" dirty="0" err="1">
                <a:cs typeface="Times New Roman"/>
              </a:rPr>
              <a:t>scapy</a:t>
            </a:r>
            <a:r>
              <a:rPr lang="en-IN" altLang="en-US" sz="2800" dirty="0">
                <a:cs typeface="Times New Roman"/>
              </a:rPr>
              <a:t> to manually craft abnormal packets with desired field values.</a:t>
            </a:r>
          </a:p>
          <a:p>
            <a:r>
              <a:rPr lang="en-IN" altLang="en-US" sz="2800" dirty="0">
                <a:cs typeface="Times New Roman"/>
              </a:rPr>
              <a:t>Abnormal packets sent to target from the attackers by modifying </a:t>
            </a:r>
            <a:r>
              <a:rPr lang="en-IN" altLang="en-US" sz="2800" i="1" dirty="0">
                <a:cs typeface="Times New Roman"/>
              </a:rPr>
              <a:t>iptables</a:t>
            </a:r>
            <a:r>
              <a:rPr lang="en-IN" altLang="en-US" sz="2800" dirty="0">
                <a:cs typeface="Times New Roman"/>
              </a:rPr>
              <a:t> rules.</a:t>
            </a:r>
          </a:p>
          <a:p>
            <a:r>
              <a:rPr lang="en-IN" altLang="en-US" sz="2800" dirty="0">
                <a:cs typeface="Times New Roman"/>
              </a:rPr>
              <a:t>ID obfuscated and TCP SYN packets sent from random ports.</a:t>
            </a:r>
            <a:endParaRPr lang="en-IN" alt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017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D</a:t>
            </a:r>
            <a:r>
              <a:rPr lang="en-US" sz="3200" b="1" dirty="0" smtClean="0">
                <a:latin typeface="+mn-lt"/>
              </a:rPr>
              <a:t>ESIGN</a:t>
            </a:r>
            <a:endParaRPr lang="en-US" altLang="en-US" sz="2800" dirty="0" smtClean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BF9C261-7E23-4BED-932B-E0478DBA6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114800"/>
          </a:xfrm>
        </p:spPr>
        <p:txBody>
          <a:bodyPr/>
          <a:lstStyle/>
          <a:p>
            <a:r>
              <a:rPr lang="en-IN" altLang="en-US" sz="2800" dirty="0"/>
              <a:t>Observe incoming malicious packets at target.</a:t>
            </a:r>
            <a:endParaRPr lang="en-IN" altLang="en-US" sz="2800" dirty="0">
              <a:cs typeface="Times New Roman"/>
            </a:endParaRPr>
          </a:p>
          <a:p>
            <a:r>
              <a:rPr lang="en-IN" altLang="en-US" sz="2800" dirty="0">
                <a:cs typeface="Times New Roman"/>
              </a:rPr>
              <a:t>Suspicious TCP packets rejected with a TCP RST packet, to prevent further DDoS.</a:t>
            </a:r>
          </a:p>
          <a:p>
            <a:r>
              <a:rPr lang="en-IN" sz="2800" dirty="0">
                <a:cs typeface="Times New Roman"/>
              </a:rPr>
              <a:t>Create </a:t>
            </a:r>
            <a:r>
              <a:rPr lang="en-IN" sz="2800" i="1" dirty="0">
                <a:cs typeface="Times New Roman"/>
              </a:rPr>
              <a:t>iptables</a:t>
            </a:r>
            <a:r>
              <a:rPr lang="en-IN" sz="2800" dirty="0">
                <a:cs typeface="Times New Roman"/>
              </a:rPr>
              <a:t> rules for </a:t>
            </a:r>
            <a:r>
              <a:rPr lang="en-IN" sz="2800" dirty="0" err="1">
                <a:cs typeface="Times New Roman"/>
              </a:rPr>
              <a:t>defense</a:t>
            </a:r>
            <a:r>
              <a:rPr lang="en-IN" sz="2800" dirty="0">
                <a:cs typeface="Times New Roman"/>
              </a:rPr>
              <a:t> – add the malicious IPs to be rejected.</a:t>
            </a:r>
          </a:p>
          <a:p>
            <a:r>
              <a:rPr lang="en-IN" sz="2800" dirty="0">
                <a:cs typeface="Times New Roman"/>
              </a:rPr>
              <a:t>Logs maintained for tracking purposes.</a:t>
            </a:r>
            <a:endParaRPr lang="en-IN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1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E</a:t>
            </a:r>
            <a:r>
              <a:rPr lang="en-US" sz="3200" b="1" dirty="0" smtClean="0">
                <a:latin typeface="+mn-lt"/>
              </a:rPr>
              <a:t>XPERIMENTAL</a:t>
            </a:r>
            <a:r>
              <a:rPr lang="en-US" b="1" dirty="0" smtClean="0">
                <a:latin typeface="+mn-lt"/>
              </a:rPr>
              <a:t> </a:t>
            </a:r>
            <a:r>
              <a:rPr lang="en-US" sz="4000" b="1" dirty="0" smtClean="0">
                <a:latin typeface="+mn-lt"/>
              </a:rPr>
              <a:t>S</a:t>
            </a:r>
            <a:r>
              <a:rPr lang="en-US" sz="3200" b="1" dirty="0" smtClean="0">
                <a:latin typeface="+mn-lt"/>
              </a:rPr>
              <a:t>ETUP</a:t>
            </a:r>
            <a:endParaRPr lang="en-US" altLang="en-US" sz="2800" dirty="0" smtClean="0">
              <a:latin typeface="+mn-lt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671513" y="1828800"/>
            <a:ext cx="7926387" cy="4800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800" dirty="0" smtClean="0"/>
              <a:t>Virtual </a:t>
            </a:r>
            <a:r>
              <a:rPr lang="en-US" altLang="en-US" sz="2800" dirty="0"/>
              <a:t>M</a:t>
            </a:r>
            <a:r>
              <a:rPr lang="en-US" altLang="en-US" sz="2800" dirty="0" smtClean="0"/>
              <a:t>achines (VMs) setup on the Oracle </a:t>
            </a:r>
            <a:r>
              <a:rPr lang="en-US" altLang="en-US" sz="2800" dirty="0" err="1" smtClean="0"/>
              <a:t>VirtualBox</a:t>
            </a:r>
            <a:r>
              <a:rPr lang="en-US" altLang="en-US" sz="2800" dirty="0" smtClean="0"/>
              <a:t> 6.0.8.</a:t>
            </a:r>
          </a:p>
          <a:p>
            <a:pPr>
              <a:defRPr/>
            </a:pPr>
            <a:r>
              <a:rPr lang="en-US" altLang="en-US" sz="2800" dirty="0" smtClean="0"/>
              <a:t>VMs configured with </a:t>
            </a:r>
            <a:r>
              <a:rPr lang="en-US" altLang="en-US" sz="2800" i="1" dirty="0"/>
              <a:t>h</a:t>
            </a:r>
            <a:r>
              <a:rPr lang="en-US" altLang="en-US" sz="2800" i="1" dirty="0" smtClean="0"/>
              <a:t>ost-only</a:t>
            </a:r>
            <a:r>
              <a:rPr lang="en-US" altLang="en-US" sz="2800" dirty="0" smtClean="0"/>
              <a:t> network adapters.</a:t>
            </a:r>
          </a:p>
          <a:p>
            <a:pPr>
              <a:defRPr/>
            </a:pPr>
            <a:r>
              <a:rPr lang="en-US" altLang="en-US" sz="2800" dirty="0" smtClean="0"/>
              <a:t>Ubuntu 16.04 LTS OS (Linux) used for the VMs.</a:t>
            </a:r>
          </a:p>
          <a:p>
            <a:pPr>
              <a:defRPr/>
            </a:pPr>
            <a:r>
              <a:rPr lang="en-US" altLang="en-US" sz="2800" dirty="0" smtClean="0"/>
              <a:t>Two types of attack environments:</a:t>
            </a:r>
          </a:p>
          <a:p>
            <a:pPr lvl="1">
              <a:defRPr/>
            </a:pPr>
            <a:r>
              <a:rPr lang="en-US" altLang="en-US" dirty="0" smtClean="0"/>
              <a:t>single attacker, single target (</a:t>
            </a:r>
            <a:r>
              <a:rPr lang="en-US" altLang="en-US" dirty="0" err="1" smtClean="0"/>
              <a:t>DoS</a:t>
            </a:r>
            <a:r>
              <a:rPr lang="en-US" altLang="en-US" dirty="0" smtClean="0"/>
              <a:t>)</a:t>
            </a:r>
            <a:endParaRPr lang="en-US" altLang="en-US" sz="2400" dirty="0" smtClean="0"/>
          </a:p>
          <a:p>
            <a:pPr lvl="1">
              <a:defRPr/>
            </a:pPr>
            <a:r>
              <a:rPr lang="en-US" altLang="en-US" sz="2800" dirty="0" smtClean="0"/>
              <a:t>multiple attackers, single target (</a:t>
            </a:r>
            <a:r>
              <a:rPr lang="en-US" altLang="en-US" sz="2800" dirty="0" err="1" smtClean="0"/>
              <a:t>DDoS</a:t>
            </a:r>
            <a:r>
              <a:rPr lang="en-US" altLang="en-US" sz="2800" dirty="0" smtClean="0"/>
              <a:t>)</a:t>
            </a:r>
          </a:p>
          <a:p>
            <a:pPr marL="457200" indent="-457200">
              <a:defRPr/>
            </a:pPr>
            <a:r>
              <a:rPr lang="en-US" altLang="en-US" sz="2800" dirty="0" smtClean="0"/>
              <a:t>Python 3.6 with </a:t>
            </a:r>
            <a:r>
              <a:rPr lang="en-US" altLang="en-US" sz="2800" dirty="0" err="1" smtClean="0"/>
              <a:t>Scapy</a:t>
            </a:r>
            <a:r>
              <a:rPr lang="en-US" altLang="en-US" sz="2800" dirty="0" smtClean="0"/>
              <a:t> 2.4 used to script the SYN flood attack.</a:t>
            </a:r>
          </a:p>
          <a:p>
            <a:pPr marL="457200" indent="-457200">
              <a:defRPr/>
            </a:pPr>
            <a:endParaRPr lang="en-US" altLang="en-US" sz="2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650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881" y="1828800"/>
            <a:ext cx="7926387" cy="4343400"/>
          </a:xfrm>
        </p:spPr>
        <p:txBody>
          <a:bodyPr/>
          <a:lstStyle/>
          <a:p>
            <a:pPr marL="457200" indent="-457200">
              <a:defRPr/>
            </a:pPr>
            <a:r>
              <a:rPr lang="en-US" altLang="en-US" sz="2800" dirty="0" smtClean="0"/>
              <a:t>Source ports – randomized.</a:t>
            </a:r>
          </a:p>
          <a:p>
            <a:pPr marL="457200" indent="-457200">
              <a:defRPr/>
            </a:pPr>
            <a:r>
              <a:rPr lang="en-US" altLang="en-US" sz="2800" dirty="0" smtClean="0"/>
              <a:t>Destination ports – 22 (SSH) and 80 (HTTP).</a:t>
            </a:r>
          </a:p>
          <a:p>
            <a:pPr marL="457200" indent="-457200">
              <a:defRPr/>
            </a:pPr>
            <a:r>
              <a:rPr lang="en-US" altLang="en-US" sz="2800" dirty="0" smtClean="0"/>
              <a:t>Shell script written to defend against the SYN </a:t>
            </a:r>
            <a:r>
              <a:rPr lang="en-US" altLang="en-US" sz="2800" dirty="0"/>
              <a:t>F</a:t>
            </a:r>
            <a:r>
              <a:rPr lang="en-US" altLang="en-US" sz="2800" dirty="0" smtClean="0"/>
              <a:t>lood attack.</a:t>
            </a:r>
            <a:endParaRPr lang="en-IN" sz="2800" dirty="0" smtClean="0"/>
          </a:p>
          <a:p>
            <a:pPr>
              <a:defRPr/>
            </a:pPr>
            <a:r>
              <a:rPr lang="en-IN" sz="2800" i="1" dirty="0" smtClean="0"/>
              <a:t> </a:t>
            </a:r>
            <a:r>
              <a:rPr lang="en-IN" sz="2800" i="1" dirty="0" err="1" smtClean="0"/>
              <a:t>iptables</a:t>
            </a:r>
            <a:r>
              <a:rPr lang="en-IN" sz="2800" dirty="0" smtClean="0"/>
              <a:t> rule chains to accept/reject packets over the ports.</a:t>
            </a:r>
          </a:p>
          <a:p>
            <a:pPr>
              <a:defRPr/>
            </a:pPr>
            <a:r>
              <a:rPr lang="en-IN" sz="2800" dirty="0" err="1" smtClean="0"/>
              <a:t>Wireshark</a:t>
            </a:r>
            <a:r>
              <a:rPr lang="en-IN" sz="2800" dirty="0" smtClean="0"/>
              <a:t> packet </a:t>
            </a:r>
            <a:r>
              <a:rPr lang="en-IN" sz="2800" dirty="0" err="1" smtClean="0"/>
              <a:t>analyzer</a:t>
            </a:r>
            <a:r>
              <a:rPr lang="en-IN" sz="2800" dirty="0" smtClean="0"/>
              <a:t> tool used to capture and analyze the packets.</a:t>
            </a:r>
          </a:p>
          <a:p>
            <a:pPr>
              <a:buFontTx/>
              <a:buNone/>
              <a:defRPr/>
            </a:pPr>
            <a:endParaRPr lang="en-IN" sz="240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E</a:t>
            </a:r>
            <a:r>
              <a:rPr lang="en-US" sz="3200" b="1" dirty="0" smtClean="0">
                <a:latin typeface="+mn-lt"/>
              </a:rPr>
              <a:t>XPERIMENTAL</a:t>
            </a:r>
            <a:r>
              <a:rPr lang="en-US" b="1" dirty="0" smtClean="0">
                <a:latin typeface="+mn-lt"/>
              </a:rPr>
              <a:t> </a:t>
            </a:r>
            <a:r>
              <a:rPr lang="en-US" sz="4000" b="1" dirty="0" smtClean="0">
                <a:latin typeface="+mn-lt"/>
              </a:rPr>
              <a:t>S</a:t>
            </a:r>
            <a:r>
              <a:rPr lang="en-US" sz="3200" b="1" dirty="0" smtClean="0">
                <a:latin typeface="+mn-lt"/>
              </a:rPr>
              <a:t>ETUP</a:t>
            </a:r>
            <a:endParaRPr lang="en-US" altLang="en-US" sz="28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18</a:t>
            </a:fld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D</a:t>
            </a:r>
            <a:r>
              <a:rPr lang="en-US" sz="3200" b="1" dirty="0" smtClean="0">
                <a:latin typeface="+mn-lt"/>
              </a:rPr>
              <a:t>EMONSTRATION</a:t>
            </a:r>
            <a:endParaRPr lang="en-US" altLang="en-US" sz="2800" dirty="0" smtClean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282" y="1744881"/>
            <a:ext cx="2133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="0" baseline="0" dirty="0" smtClean="0">
                <a:latin typeface="+mn-lt"/>
              </a:rPr>
              <a:t>Packet generated by </a:t>
            </a:r>
            <a:r>
              <a:rPr lang="en-IN" sz="1600" baseline="0" dirty="0" smtClean="0">
                <a:latin typeface="+mn-lt"/>
              </a:rPr>
              <a:t>srloop</a:t>
            </a:r>
            <a:r>
              <a:rPr lang="en-IN" sz="1600" b="0" baseline="0" dirty="0" smtClean="0">
                <a:latin typeface="+mn-lt"/>
              </a:rPr>
              <a:t> function in scapy.</a:t>
            </a:r>
            <a:endParaRPr lang="en-IN" b="0" baseline="0" dirty="0">
              <a:latin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282" y="2784901"/>
            <a:ext cx="2133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="0" baseline="0" dirty="0" smtClean="0">
                <a:latin typeface="+mn-lt"/>
              </a:rPr>
              <a:t>Attacker’s system kernel RST packet blocked by </a:t>
            </a:r>
            <a:r>
              <a:rPr lang="en-IN" sz="1600" baseline="0" dirty="0" err="1" smtClean="0">
                <a:latin typeface="+mn-lt"/>
              </a:rPr>
              <a:t>iptables</a:t>
            </a:r>
            <a:r>
              <a:rPr lang="en-IN" sz="1600" b="0" baseline="0" dirty="0" smtClean="0">
                <a:latin typeface="+mn-lt"/>
              </a:rPr>
              <a:t>.</a:t>
            </a:r>
            <a:endParaRPr lang="en-IN" b="0" baseline="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26797" y="1995259"/>
            <a:ext cx="250848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="0" baseline="0" dirty="0" smtClean="0">
                <a:latin typeface="+mn-lt"/>
              </a:rPr>
              <a:t>SYN replied back by target system with SYN-ACK.</a:t>
            </a:r>
            <a:endParaRPr lang="en-IN" b="0" baseline="0" dirty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48811" y="3534409"/>
            <a:ext cx="250848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="0" baseline="0" dirty="0" smtClean="0">
                <a:latin typeface="+mn-lt"/>
              </a:rPr>
              <a:t>No RST received from attacker for the random ports. Send SYN-ACK again.</a:t>
            </a:r>
            <a:endParaRPr lang="en-IN" b="0" baseline="0" dirty="0"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58082" y="5562600"/>
            <a:ext cx="21336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aseline="0" dirty="0" smtClean="0">
                <a:latin typeface="+mn-lt"/>
              </a:rPr>
              <a:t>Attacker</a:t>
            </a:r>
            <a:endParaRPr lang="en-IN" baseline="0" dirty="0"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4518" y="5562600"/>
            <a:ext cx="21336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aseline="0" dirty="0" smtClean="0">
                <a:latin typeface="+mn-lt"/>
              </a:rPr>
              <a:t>Target</a:t>
            </a:r>
            <a:endParaRPr lang="en-IN" baseline="0" dirty="0">
              <a:latin typeface="+mn-lt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209402" y="1878752"/>
            <a:ext cx="4517395" cy="3683848"/>
            <a:chOff x="2209402" y="1878752"/>
            <a:chExt cx="4517395" cy="3683848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224881" y="1981200"/>
              <a:ext cx="0" cy="35814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6726797" y="1981200"/>
              <a:ext cx="0" cy="35814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2224881" y="2133600"/>
              <a:ext cx="4501916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H="1">
              <a:off x="2224881" y="2438400"/>
              <a:ext cx="4501916" cy="533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2209402" y="3048000"/>
              <a:ext cx="1676400" cy="3048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/>
            <p:cNvCxnSpPr/>
            <p:nvPr/>
          </p:nvCxnSpPr>
          <p:spPr bwMode="auto">
            <a:xfrm flipH="1">
              <a:off x="2209402" y="3778624"/>
              <a:ext cx="4501916" cy="533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H="1">
              <a:off x="2209402" y="4312024"/>
              <a:ext cx="4501916" cy="533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H="1">
              <a:off x="2209402" y="4845424"/>
              <a:ext cx="4501916" cy="533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Box 24"/>
            <p:cNvSpPr txBox="1"/>
            <p:nvPr/>
          </p:nvSpPr>
          <p:spPr>
            <a:xfrm rot="206482">
              <a:off x="4374799" y="1878752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SYN</a:t>
              </a:r>
              <a:endParaRPr lang="en-IN" dirty="0">
                <a:latin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660405">
              <a:off x="3288354" y="2878722"/>
              <a:ext cx="582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RST</a:t>
              </a:r>
              <a:endParaRPr lang="en-IN" dirty="0">
                <a:latin typeface="+mn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1227926">
              <a:off x="3051215" y="2406601"/>
              <a:ext cx="1117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SYN-ACK</a:t>
              </a:r>
              <a:endParaRPr lang="en-IN" dirty="0"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1227926">
              <a:off x="3649085" y="3665327"/>
              <a:ext cx="1117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SYN-ACK</a:t>
              </a:r>
              <a:endParaRPr lang="en-IN" dirty="0">
                <a:latin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1227926">
              <a:off x="3682094" y="4180798"/>
              <a:ext cx="1117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SYN-ACK</a:t>
              </a:r>
              <a:endParaRPr lang="en-IN" dirty="0">
                <a:latin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21227926">
              <a:off x="3742484" y="4716341"/>
              <a:ext cx="1117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SYN-ACK</a:t>
              </a:r>
              <a:endParaRPr lang="en-IN" dirty="0">
                <a:latin typeface="+mn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522705">
              <a:off x="3685137" y="3172733"/>
              <a:ext cx="5990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IN" sz="2000" b="0" baseline="0" dirty="0" smtClean="0">
                  <a:latin typeface="+mn-lt"/>
                </a:rPr>
                <a:t>X</a:t>
              </a:r>
              <a:endParaRPr lang="en-IN" b="0" baseline="0" dirty="0">
                <a:latin typeface="+mn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530819" y="6116179"/>
            <a:ext cx="3775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0" baseline="0" dirty="0" smtClean="0">
                <a:latin typeface="+mn-lt"/>
              </a:rPr>
              <a:t>Without </a:t>
            </a:r>
            <a:r>
              <a:rPr lang="en-IN" b="0" baseline="0" dirty="0" err="1">
                <a:latin typeface="+mn-lt"/>
              </a:rPr>
              <a:t>D</a:t>
            </a:r>
            <a:r>
              <a:rPr lang="en-IN" b="0" baseline="0" dirty="0" err="1" smtClean="0">
                <a:latin typeface="+mn-lt"/>
              </a:rPr>
              <a:t>efense</a:t>
            </a:r>
            <a:r>
              <a:rPr lang="en-IN" b="0" baseline="0" dirty="0" smtClean="0">
                <a:latin typeface="+mn-lt"/>
              </a:rPr>
              <a:t> Mechanism</a:t>
            </a:r>
            <a:endParaRPr lang="en-IN" b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74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304800"/>
            <a:ext cx="7926387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3600" b="1" dirty="0" smtClean="0">
                <a:latin typeface="+mn-lt"/>
              </a:rPr>
              <a:t>I</a:t>
            </a:r>
            <a:r>
              <a:rPr lang="en-US" altLang="en-US" sz="2800" b="1" dirty="0" smtClean="0">
                <a:latin typeface="+mn-lt"/>
              </a:rPr>
              <a:t>MPLEMENTATION</a:t>
            </a:r>
            <a:r>
              <a:rPr lang="en-US" altLang="en-US" sz="3600" b="1" dirty="0" smtClean="0">
                <a:latin typeface="+mn-lt"/>
              </a:rPr>
              <a:t> </a:t>
            </a:r>
            <a:r>
              <a:rPr lang="en-US" altLang="en-US" sz="2800" b="1" dirty="0" smtClean="0">
                <a:latin typeface="+mn-lt"/>
              </a:rPr>
              <a:t>OF</a:t>
            </a:r>
            <a:r>
              <a:rPr lang="en-US" altLang="en-US" sz="3600" b="1" dirty="0" smtClean="0">
                <a:latin typeface="+mn-lt"/>
              </a:rPr>
              <a:t> </a:t>
            </a:r>
            <a:r>
              <a:rPr lang="en-US" altLang="en-US" sz="2800" b="1" dirty="0" smtClean="0">
                <a:latin typeface="+mn-lt"/>
              </a:rPr>
              <a:t>A</a:t>
            </a:r>
            <a:r>
              <a:rPr lang="en-US" altLang="en-US" sz="3600" b="1" dirty="0" smtClean="0">
                <a:latin typeface="+mn-lt"/>
              </a:rPr>
              <a:t> D</a:t>
            </a:r>
            <a:r>
              <a:rPr lang="en-US" altLang="en-US" sz="2800" b="1" dirty="0" smtClean="0">
                <a:latin typeface="+mn-lt"/>
              </a:rPr>
              <a:t>EFENSE </a:t>
            </a:r>
            <a:r>
              <a:rPr lang="en-US" altLang="en-US" sz="3600" b="1" dirty="0" smtClean="0">
                <a:latin typeface="+mn-lt"/>
              </a:rPr>
              <a:t>M</a:t>
            </a:r>
            <a:r>
              <a:rPr lang="en-US" altLang="en-US" sz="2800" b="1" dirty="0" smtClean="0">
                <a:latin typeface="+mn-lt"/>
              </a:rPr>
              <a:t>ECHANISM</a:t>
            </a:r>
            <a:r>
              <a:rPr lang="en-US" altLang="en-US" sz="3600" b="1" dirty="0" smtClean="0">
                <a:latin typeface="+mn-lt"/>
              </a:rPr>
              <a:t> </a:t>
            </a:r>
            <a:r>
              <a:rPr lang="en-US" altLang="en-US" sz="2800" b="1" dirty="0" smtClean="0">
                <a:latin typeface="+mn-lt"/>
              </a:rPr>
              <a:t>FOR</a:t>
            </a:r>
            <a:r>
              <a:rPr lang="en-US" altLang="en-US" sz="3600" b="1" dirty="0" smtClean="0">
                <a:latin typeface="+mn-lt"/>
              </a:rPr>
              <a:t> SYN F</a:t>
            </a:r>
            <a:r>
              <a:rPr lang="en-US" altLang="en-US" sz="2800" b="1" dirty="0" smtClean="0">
                <a:latin typeface="+mn-lt"/>
              </a:rPr>
              <a:t>LOOD</a:t>
            </a:r>
            <a:r>
              <a:rPr lang="en-US" altLang="en-US" sz="3600" b="1" dirty="0" smtClean="0">
                <a:latin typeface="+mn-lt"/>
              </a:rPr>
              <a:t> A</a:t>
            </a:r>
            <a:r>
              <a:rPr lang="en-US" altLang="en-US" sz="2800" b="1" dirty="0" smtClean="0">
                <a:latin typeface="+mn-lt"/>
              </a:rPr>
              <a:t>TTACK</a:t>
            </a:r>
            <a:endParaRPr lang="en-IN" sz="3600" dirty="0">
              <a:latin typeface="+mn-lt"/>
            </a:endParaRPr>
          </a:p>
        </p:txBody>
      </p:sp>
      <p:sp>
        <p:nvSpPr>
          <p:cNvPr id="13315" name="Title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cs typeface="Arial" charset="0"/>
              </a:rPr>
              <a:t>Guided by: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tx2"/>
                </a:solidFill>
                <a:cs typeface="Arial" charset="0"/>
              </a:rPr>
              <a:t>Dr. </a:t>
            </a:r>
            <a:r>
              <a:rPr lang="en-US" altLang="en-US" sz="2800" b="1" dirty="0" err="1" smtClean="0">
                <a:solidFill>
                  <a:schemeClr val="tx2"/>
                </a:solidFill>
                <a:cs typeface="Arial" charset="0"/>
              </a:rPr>
              <a:t>Sowmyarani</a:t>
            </a:r>
            <a:r>
              <a:rPr lang="en-US" altLang="en-US" sz="2800" b="1" dirty="0" smtClean="0">
                <a:solidFill>
                  <a:schemeClr val="tx2"/>
                </a:solidFill>
                <a:cs typeface="Arial" charset="0"/>
              </a:rPr>
              <a:t> C. N.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cs typeface="Arial" charset="0"/>
              </a:rPr>
              <a:t>Associate Professor, Dept. of CSE, RVCE</a:t>
            </a:r>
          </a:p>
          <a:p>
            <a:pPr algn="ctr">
              <a:spcBef>
                <a:spcPct val="0"/>
              </a:spcBef>
            </a:pPr>
            <a:endParaRPr lang="en-US" altLang="en-US" sz="2800" dirty="0" smtClean="0">
              <a:solidFill>
                <a:schemeClr val="tx2"/>
              </a:solidFill>
              <a:cs typeface="Arial" charset="0"/>
            </a:endParaRPr>
          </a:p>
          <a:p>
            <a:pPr marL="0" indent="0" algn="ctr">
              <a:spcBef>
                <a:spcPct val="0"/>
              </a:spcBef>
              <a:buNone/>
            </a:pPr>
            <a:endParaRPr lang="en-US" altLang="en-US" sz="2800" dirty="0" smtClean="0">
              <a:solidFill>
                <a:schemeClr val="tx2"/>
              </a:solidFill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solidFill>
                  <a:schemeClr val="tx2"/>
                </a:solidFill>
                <a:cs typeface="Arial" charset="0"/>
              </a:rPr>
              <a:t>Submitted by: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tx2"/>
                </a:solidFill>
                <a:cs typeface="Arial" charset="0"/>
              </a:rPr>
              <a:t>Akash Hegde – 1RV18SCN01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 err="1" smtClean="0">
                <a:solidFill>
                  <a:schemeClr val="tx2"/>
                </a:solidFill>
                <a:cs typeface="Arial" charset="0"/>
              </a:rPr>
              <a:t>Krithika</a:t>
            </a:r>
            <a:r>
              <a:rPr lang="en-US" altLang="en-US" sz="2800" b="1" dirty="0" smtClean="0">
                <a:solidFill>
                  <a:schemeClr val="tx2"/>
                </a:solidFill>
                <a:cs typeface="Arial" charset="0"/>
              </a:rPr>
              <a:t> L – 1RV18SCN08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</a:t>
            </a:fld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D</a:t>
            </a:r>
            <a:r>
              <a:rPr lang="en-US" sz="3200" b="1" dirty="0" smtClean="0">
                <a:latin typeface="+mn-lt"/>
              </a:rPr>
              <a:t>EMONSTRATION</a:t>
            </a:r>
            <a:endParaRPr lang="en-US" altLang="en-US" sz="2800" dirty="0" smtClean="0">
              <a:latin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09402" y="1878752"/>
            <a:ext cx="4517395" cy="3683848"/>
            <a:chOff x="2209402" y="1878752"/>
            <a:chExt cx="4517395" cy="3683848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224881" y="1981200"/>
              <a:ext cx="0" cy="35814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6726797" y="1981200"/>
              <a:ext cx="0" cy="35814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2224881" y="2133600"/>
              <a:ext cx="4501916" cy="228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H="1">
              <a:off x="2224881" y="2438400"/>
              <a:ext cx="4501916" cy="533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2209402" y="3048000"/>
              <a:ext cx="1676400" cy="3048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/>
            <p:cNvCxnSpPr/>
            <p:nvPr/>
          </p:nvCxnSpPr>
          <p:spPr bwMode="auto">
            <a:xfrm flipH="1">
              <a:off x="2209402" y="3778624"/>
              <a:ext cx="4501916" cy="533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H="1">
              <a:off x="2209402" y="4312024"/>
              <a:ext cx="4501916" cy="533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H="1">
              <a:off x="2209402" y="4845424"/>
              <a:ext cx="4501916" cy="5334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Box 24"/>
            <p:cNvSpPr txBox="1"/>
            <p:nvPr/>
          </p:nvSpPr>
          <p:spPr>
            <a:xfrm rot="206482">
              <a:off x="4374799" y="1878752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SYN</a:t>
              </a:r>
              <a:endParaRPr lang="en-IN" dirty="0">
                <a:latin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660405">
              <a:off x="3288354" y="2878722"/>
              <a:ext cx="582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RST</a:t>
              </a:r>
              <a:endParaRPr lang="en-IN" dirty="0">
                <a:latin typeface="+mn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1227926">
              <a:off x="3051215" y="2406601"/>
              <a:ext cx="1117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SYN-ACK</a:t>
              </a:r>
              <a:endParaRPr lang="en-IN" dirty="0"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1227926">
              <a:off x="3649085" y="3665327"/>
              <a:ext cx="1117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SYN-ACK</a:t>
              </a:r>
              <a:endParaRPr lang="en-IN" dirty="0">
                <a:latin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1227926">
              <a:off x="3949795" y="4180798"/>
              <a:ext cx="582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RST</a:t>
              </a:r>
              <a:endParaRPr lang="en-IN" dirty="0">
                <a:latin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21227926">
              <a:off x="4010185" y="4716341"/>
              <a:ext cx="582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 smtClean="0">
                  <a:latin typeface="+mn-lt"/>
                </a:rPr>
                <a:t>RST</a:t>
              </a:r>
              <a:endParaRPr lang="en-IN" dirty="0"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22705">
              <a:off x="3685137" y="3172733"/>
              <a:ext cx="5990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IN" sz="2000" b="0" baseline="0" dirty="0" smtClean="0">
                  <a:latin typeface="+mn-lt"/>
                </a:rPr>
                <a:t>X</a:t>
              </a:r>
              <a:endParaRPr lang="en-IN" b="0" baseline="0" dirty="0">
                <a:latin typeface="+mn-l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1282" y="1744881"/>
            <a:ext cx="2133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="0" baseline="0" dirty="0" smtClean="0">
                <a:latin typeface="+mn-lt"/>
              </a:rPr>
              <a:t>Packet generated by </a:t>
            </a:r>
            <a:r>
              <a:rPr lang="en-IN" sz="1600" baseline="0" dirty="0" smtClean="0">
                <a:latin typeface="+mn-lt"/>
              </a:rPr>
              <a:t>srloop</a:t>
            </a:r>
            <a:r>
              <a:rPr lang="en-IN" sz="1600" b="0" baseline="0" dirty="0" smtClean="0">
                <a:latin typeface="+mn-lt"/>
              </a:rPr>
              <a:t> function in scapy.</a:t>
            </a:r>
            <a:endParaRPr lang="en-IN" b="0" baseline="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282" y="2784901"/>
            <a:ext cx="2133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="0" baseline="0" dirty="0" smtClean="0">
                <a:latin typeface="+mn-lt"/>
              </a:rPr>
              <a:t>Attacker’s system kernel RST packet blocked by </a:t>
            </a:r>
            <a:r>
              <a:rPr lang="en-IN" sz="1600" baseline="0" dirty="0" err="1" smtClean="0">
                <a:latin typeface="+mn-lt"/>
              </a:rPr>
              <a:t>iptables</a:t>
            </a:r>
            <a:r>
              <a:rPr lang="en-IN" sz="1600" b="0" baseline="0" dirty="0" smtClean="0">
                <a:latin typeface="+mn-lt"/>
              </a:rPr>
              <a:t>.</a:t>
            </a:r>
            <a:endParaRPr lang="en-IN" b="0" baseline="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26797" y="1995259"/>
            <a:ext cx="250848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="0" baseline="0" dirty="0" smtClean="0">
                <a:latin typeface="+mn-lt"/>
              </a:rPr>
              <a:t>SYN replied back by target system with SYN-ACK.</a:t>
            </a:r>
            <a:endParaRPr lang="en-IN" b="0" baseline="0" dirty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11318" y="3173505"/>
            <a:ext cx="250848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="0" baseline="0" dirty="0" smtClean="0">
                <a:latin typeface="+mn-lt"/>
              </a:rPr>
              <a:t>No RST received from attacker for the random ports. Send SYN-ACK again.</a:t>
            </a:r>
            <a:endParaRPr lang="en-IN" b="0" baseline="0" dirty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26797" y="4211257"/>
            <a:ext cx="250848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="0" baseline="0" dirty="0" smtClean="0">
                <a:latin typeface="+mn-lt"/>
              </a:rPr>
              <a:t>After specific time interval, target server sends RST packets to all connections in WAIT state using </a:t>
            </a:r>
            <a:r>
              <a:rPr lang="en-IN" sz="1600" b="0" baseline="0" dirty="0" err="1" smtClean="0">
                <a:latin typeface="+mn-lt"/>
              </a:rPr>
              <a:t>iptables</a:t>
            </a:r>
            <a:r>
              <a:rPr lang="en-IN" sz="1600" b="0" baseline="0" dirty="0" smtClean="0">
                <a:latin typeface="+mn-lt"/>
              </a:rPr>
              <a:t>.</a:t>
            </a:r>
            <a:endParaRPr lang="en-IN" b="0" baseline="0" dirty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58082" y="5562600"/>
            <a:ext cx="21336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aseline="0" dirty="0" smtClean="0">
                <a:latin typeface="+mn-lt"/>
              </a:rPr>
              <a:t>Attacker</a:t>
            </a:r>
            <a:endParaRPr lang="en-IN" baseline="0" dirty="0"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518" y="5562600"/>
            <a:ext cx="21336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baseline="0" dirty="0" smtClean="0">
                <a:latin typeface="+mn-lt"/>
              </a:rPr>
              <a:t>Target</a:t>
            </a:r>
            <a:endParaRPr lang="en-IN" baseline="0" dirty="0">
              <a:latin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775" y="6096000"/>
            <a:ext cx="3383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0" baseline="0" dirty="0" smtClean="0">
                <a:latin typeface="+mn-lt"/>
              </a:rPr>
              <a:t>With </a:t>
            </a:r>
            <a:r>
              <a:rPr lang="en-IN" b="0" baseline="0" dirty="0" err="1">
                <a:latin typeface="+mn-lt"/>
              </a:rPr>
              <a:t>D</a:t>
            </a:r>
            <a:r>
              <a:rPr lang="en-IN" b="0" baseline="0" dirty="0" err="1" smtClean="0">
                <a:latin typeface="+mn-lt"/>
              </a:rPr>
              <a:t>efense</a:t>
            </a:r>
            <a:r>
              <a:rPr lang="en-IN" b="0" baseline="0" dirty="0" smtClean="0">
                <a:latin typeface="+mn-lt"/>
              </a:rPr>
              <a:t> Mechanism</a:t>
            </a:r>
            <a:endParaRPr lang="en-IN" b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700088" y="1752600"/>
            <a:ext cx="7926387" cy="4572000"/>
          </a:xfrm>
        </p:spPr>
        <p:txBody>
          <a:bodyPr/>
          <a:lstStyle/>
          <a:p>
            <a:r>
              <a:rPr lang="en-IN" sz="2800" dirty="0" smtClean="0"/>
              <a:t>Individual VMs booted up.</a:t>
            </a:r>
          </a:p>
          <a:p>
            <a:r>
              <a:rPr lang="en-IN" sz="2800" dirty="0" err="1" smtClean="0"/>
              <a:t>Wireshark</a:t>
            </a:r>
            <a:r>
              <a:rPr lang="en-IN" sz="2800" dirty="0" smtClean="0"/>
              <a:t> opened in target system – checking for received packets.</a:t>
            </a:r>
          </a:p>
          <a:p>
            <a:r>
              <a:rPr lang="en-IN" sz="2800" i="1" dirty="0" err="1" smtClean="0"/>
              <a:t>iptables</a:t>
            </a:r>
            <a:r>
              <a:rPr lang="en-IN" sz="2800" dirty="0" smtClean="0"/>
              <a:t> rules defined to accept the packets.</a:t>
            </a:r>
          </a:p>
          <a:p>
            <a:r>
              <a:rPr lang="en-IN" sz="2800" dirty="0" smtClean="0"/>
              <a:t>Attack script run on one attacker VM (</a:t>
            </a:r>
            <a:r>
              <a:rPr lang="en-IN" sz="2800" dirty="0" err="1" smtClean="0"/>
              <a:t>DoS</a:t>
            </a:r>
            <a:r>
              <a:rPr lang="en-IN" sz="2800" dirty="0" smtClean="0"/>
              <a:t>).</a:t>
            </a:r>
          </a:p>
          <a:p>
            <a:r>
              <a:rPr lang="en-IN" sz="2800" dirty="0" smtClean="0"/>
              <a:t>Output observed in </a:t>
            </a:r>
            <a:r>
              <a:rPr lang="en-IN" sz="2800" dirty="0" err="1" smtClean="0"/>
              <a:t>Wireshark</a:t>
            </a:r>
            <a:r>
              <a:rPr lang="en-IN" sz="2800" dirty="0" smtClean="0"/>
              <a:t> and log files.</a:t>
            </a:r>
          </a:p>
          <a:p>
            <a:r>
              <a:rPr lang="en-IN" sz="2800" dirty="0" smtClean="0"/>
              <a:t>Attack script run on all the VMs (</a:t>
            </a:r>
            <a:r>
              <a:rPr lang="en-IN" sz="2800" dirty="0" err="1" smtClean="0"/>
              <a:t>DDoS</a:t>
            </a:r>
            <a:r>
              <a:rPr lang="en-IN" sz="2800" dirty="0" smtClean="0"/>
              <a:t>).</a:t>
            </a:r>
          </a:p>
          <a:p>
            <a:r>
              <a:rPr lang="en-IN" sz="2800" dirty="0" smtClean="0"/>
              <a:t>Output observed in </a:t>
            </a:r>
            <a:r>
              <a:rPr lang="en-IN" sz="2800" dirty="0" err="1" smtClean="0"/>
              <a:t>Wireshark</a:t>
            </a:r>
            <a:r>
              <a:rPr lang="en-IN" sz="2800" dirty="0" smtClean="0"/>
              <a:t> and log files once again.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D</a:t>
            </a:r>
            <a:r>
              <a:rPr lang="en-US" sz="3200" b="1" dirty="0" smtClean="0">
                <a:latin typeface="+mn-lt"/>
              </a:rPr>
              <a:t>EMONSTRATION</a:t>
            </a:r>
            <a:endParaRPr lang="en-US" altLang="en-US" sz="28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err="1" smtClean="0"/>
              <a:t>Defense</a:t>
            </a:r>
            <a:r>
              <a:rPr lang="en-IN" sz="2800" dirty="0" smtClean="0"/>
              <a:t> shell script run in the target VM.</a:t>
            </a:r>
          </a:p>
          <a:p>
            <a:r>
              <a:rPr lang="en-IN" sz="2800" dirty="0" smtClean="0"/>
              <a:t>Attack script run in all the VMs together.</a:t>
            </a:r>
          </a:p>
          <a:p>
            <a:r>
              <a:rPr lang="en-IN" sz="2800" dirty="0" smtClean="0"/>
              <a:t>Final output observed in </a:t>
            </a:r>
            <a:r>
              <a:rPr lang="en-IN" sz="2800" dirty="0" err="1" smtClean="0"/>
              <a:t>Wireshark</a:t>
            </a:r>
            <a:r>
              <a:rPr lang="en-IN" sz="2800" dirty="0"/>
              <a:t> </a:t>
            </a:r>
            <a:r>
              <a:rPr lang="en-IN" sz="2800" dirty="0" smtClean="0"/>
              <a:t>and the log files.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D</a:t>
            </a:r>
            <a:r>
              <a:rPr lang="en-US" sz="3200" b="1" dirty="0" smtClean="0">
                <a:latin typeface="+mn-lt"/>
              </a:rPr>
              <a:t>EMONSTRATION</a:t>
            </a:r>
            <a:endParaRPr lang="en-US" altLang="en-US" sz="28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267200"/>
          </a:xfrm>
        </p:spPr>
        <p:txBody>
          <a:bodyPr/>
          <a:lstStyle/>
          <a:p>
            <a:r>
              <a:rPr lang="en-US" altLang="en-US" sz="2800" dirty="0" smtClean="0"/>
              <a:t>SYN flood occurs extremely fast due to less intervals and time-to-live (TTL) value.</a:t>
            </a:r>
          </a:p>
          <a:p>
            <a:r>
              <a:rPr lang="en-US" altLang="en-US" sz="2800" dirty="0" smtClean="0"/>
              <a:t>Continuous RST+ACK observed in output without defense mechanism </a:t>
            </a:r>
            <a:r>
              <a:rPr lang="en-US" altLang="en-US" sz="2800" dirty="0" smtClean="0">
                <a:sym typeface="Wingdings" pitchFamily="2" charset="2"/>
              </a:rPr>
              <a:t> buffer overflow.</a:t>
            </a:r>
          </a:p>
          <a:p>
            <a:r>
              <a:rPr lang="en-US" altLang="en-US" sz="2800" dirty="0" smtClean="0"/>
              <a:t>Continuous RST+ACK observed in output with defense mechanism </a:t>
            </a:r>
            <a:r>
              <a:rPr lang="en-US" altLang="en-US" sz="2800" dirty="0" smtClean="0">
                <a:sym typeface="Wingdings" pitchFamily="2" charset="2"/>
              </a:rPr>
              <a:t> packets rejected.</a:t>
            </a:r>
          </a:p>
          <a:p>
            <a:r>
              <a:rPr lang="en-US" altLang="en-US" sz="2800" i="1" dirty="0" err="1">
                <a:sym typeface="Wingdings" pitchFamily="2" charset="2"/>
              </a:rPr>
              <a:t>i</a:t>
            </a:r>
            <a:r>
              <a:rPr lang="en-US" altLang="en-US" sz="2800" i="1" dirty="0" err="1" smtClean="0">
                <a:sym typeface="Wingdings" pitchFamily="2" charset="2"/>
              </a:rPr>
              <a:t>ptables</a:t>
            </a:r>
            <a:r>
              <a:rPr lang="en-US" altLang="en-US" sz="2800" dirty="0" smtClean="0">
                <a:sym typeface="Wingdings" pitchFamily="2" charset="2"/>
              </a:rPr>
              <a:t> allow easier filtering of the packet flow – only necessary packets are allowed into the network.</a:t>
            </a:r>
            <a:endParaRPr lang="en-IN" altLang="en-US" sz="28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E</a:t>
            </a:r>
            <a:r>
              <a:rPr lang="en-US" sz="3200" b="1" dirty="0" smtClean="0">
                <a:latin typeface="+mn-lt"/>
              </a:rPr>
              <a:t>XPERIMENTAL </a:t>
            </a:r>
            <a:r>
              <a:rPr lang="en-US" sz="4000" b="1" dirty="0" smtClean="0">
                <a:latin typeface="+mn-lt"/>
              </a:rPr>
              <a:t>R</a:t>
            </a:r>
            <a:r>
              <a:rPr lang="en-US" sz="3200" b="1" dirty="0" smtClean="0">
                <a:latin typeface="+mn-lt"/>
              </a:rPr>
              <a:t>ESULTS</a:t>
            </a:r>
            <a:endParaRPr lang="en-US" altLang="en-US" sz="28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E</a:t>
            </a:r>
            <a:r>
              <a:rPr lang="en-US" sz="3200" b="1" dirty="0" smtClean="0">
                <a:latin typeface="+mn-lt"/>
              </a:rPr>
              <a:t>XPERIMENTAL </a:t>
            </a:r>
            <a:r>
              <a:rPr lang="en-US" sz="4000" b="1" dirty="0" smtClean="0">
                <a:latin typeface="+mn-lt"/>
              </a:rPr>
              <a:t>R</a:t>
            </a:r>
            <a:r>
              <a:rPr lang="en-US" sz="3200" b="1" dirty="0" smtClean="0">
                <a:latin typeface="+mn-lt"/>
              </a:rPr>
              <a:t>ESULTS</a:t>
            </a:r>
            <a:endParaRPr lang="en-US" altLang="en-US" sz="2800" dirty="0" smtClean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37765" r="804" b="40191"/>
          <a:stretch/>
        </p:blipFill>
        <p:spPr>
          <a:xfrm>
            <a:off x="167481" y="2064124"/>
            <a:ext cx="8991600" cy="2203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149180" y="4572000"/>
            <a:ext cx="302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0" baseline="0" dirty="0" smtClean="0">
                <a:latin typeface="+mn-lt"/>
              </a:rPr>
              <a:t>TCP 3-way Handshake</a:t>
            </a:r>
            <a:endParaRPr lang="en-IN" b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8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881" y="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E</a:t>
            </a:r>
            <a:r>
              <a:rPr lang="en-US" sz="3200" b="1" dirty="0" smtClean="0">
                <a:latin typeface="+mn-lt"/>
              </a:rPr>
              <a:t>XPERIMENTAL </a:t>
            </a:r>
            <a:r>
              <a:rPr lang="en-US" sz="4000" b="1" dirty="0" smtClean="0">
                <a:latin typeface="+mn-lt"/>
              </a:rPr>
              <a:t>R</a:t>
            </a:r>
            <a:r>
              <a:rPr lang="en-US" sz="3200" b="1" dirty="0" smtClean="0">
                <a:latin typeface="+mn-lt"/>
              </a:rPr>
              <a:t>ESULTS</a:t>
            </a:r>
            <a:endParaRPr lang="en-US" altLang="en-US" sz="2800" dirty="0" smtClean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2068" r="57996" b="14372"/>
          <a:stretch/>
        </p:blipFill>
        <p:spPr>
          <a:xfrm>
            <a:off x="243681" y="990600"/>
            <a:ext cx="5867400" cy="5721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87281" y="3164942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baseline="0" dirty="0" smtClean="0">
                <a:latin typeface="+mn-lt"/>
              </a:rPr>
              <a:t>Logged output for the 3-way handshake</a:t>
            </a:r>
            <a:endParaRPr lang="en-IN" b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732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881" y="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E</a:t>
            </a:r>
            <a:r>
              <a:rPr lang="en-US" sz="3200" b="1" dirty="0" smtClean="0">
                <a:latin typeface="+mn-lt"/>
              </a:rPr>
              <a:t>XPERIMENTAL </a:t>
            </a:r>
            <a:r>
              <a:rPr lang="en-US" sz="4000" b="1" dirty="0" smtClean="0">
                <a:latin typeface="+mn-lt"/>
              </a:rPr>
              <a:t>R</a:t>
            </a:r>
            <a:r>
              <a:rPr lang="en-US" sz="3200" b="1" dirty="0" smtClean="0">
                <a:latin typeface="+mn-lt"/>
              </a:rPr>
              <a:t>ESULTS</a:t>
            </a:r>
            <a:endParaRPr lang="en-US" altLang="en-US" sz="2800" dirty="0" smtClean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22574" r="39541" b="1726"/>
          <a:stretch/>
        </p:blipFill>
        <p:spPr>
          <a:xfrm>
            <a:off x="167481" y="1066800"/>
            <a:ext cx="6406916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574397" y="3164942"/>
            <a:ext cx="2584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baseline="0" dirty="0" smtClean="0">
                <a:latin typeface="+mn-lt"/>
              </a:rPr>
              <a:t>Summary of the transmitted packets</a:t>
            </a:r>
            <a:endParaRPr lang="en-IN" b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86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881" y="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E</a:t>
            </a:r>
            <a:r>
              <a:rPr lang="en-US" sz="3200" b="1" dirty="0" smtClean="0">
                <a:latin typeface="+mn-lt"/>
              </a:rPr>
              <a:t>XPERIMENTAL </a:t>
            </a:r>
            <a:r>
              <a:rPr lang="en-US" sz="4000" b="1" dirty="0" smtClean="0">
                <a:latin typeface="+mn-lt"/>
              </a:rPr>
              <a:t>R</a:t>
            </a:r>
            <a:r>
              <a:rPr lang="en-US" sz="3200" b="1" dirty="0" smtClean="0">
                <a:latin typeface="+mn-lt"/>
              </a:rPr>
              <a:t>ESULTS</a:t>
            </a:r>
            <a:endParaRPr lang="en-US" altLang="en-US" sz="2800" dirty="0" smtClean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24881" y="59436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baseline="0" dirty="0" smtClean="0">
                <a:latin typeface="+mn-lt"/>
              </a:rPr>
              <a:t>RST-ACK received upon SYN flooding</a:t>
            </a:r>
            <a:endParaRPr lang="en-IN" b="0" baseline="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" t="15910" r="23776" b="12492"/>
          <a:stretch/>
        </p:blipFill>
        <p:spPr>
          <a:xfrm>
            <a:off x="505291" y="1057835"/>
            <a:ext cx="8342352" cy="4648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79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881" y="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E</a:t>
            </a:r>
            <a:r>
              <a:rPr lang="en-US" sz="3200" b="1" dirty="0" smtClean="0">
                <a:latin typeface="+mn-lt"/>
              </a:rPr>
              <a:t>XPERIMENTAL </a:t>
            </a:r>
            <a:r>
              <a:rPr lang="en-US" sz="4000" b="1" dirty="0" smtClean="0">
                <a:latin typeface="+mn-lt"/>
              </a:rPr>
              <a:t>R</a:t>
            </a:r>
            <a:r>
              <a:rPr lang="en-US" sz="3200" b="1" dirty="0" smtClean="0">
                <a:latin typeface="+mn-lt"/>
              </a:rPr>
              <a:t>ESULTS</a:t>
            </a:r>
            <a:endParaRPr lang="en-US" altLang="en-US" sz="2800" dirty="0" smtClean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" t="2239"/>
          <a:stretch/>
        </p:blipFill>
        <p:spPr>
          <a:xfrm>
            <a:off x="167481" y="1043469"/>
            <a:ext cx="8991600" cy="5128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996281" y="6210291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baseline="0" dirty="0" err="1" smtClean="0">
                <a:latin typeface="+mn-lt"/>
              </a:rPr>
              <a:t>DDoS</a:t>
            </a:r>
            <a:r>
              <a:rPr lang="en-IN" b="0" baseline="0" dirty="0" smtClean="0">
                <a:latin typeface="+mn-lt"/>
              </a:rPr>
              <a:t> Implementation of SYN Flood</a:t>
            </a:r>
            <a:endParaRPr lang="en-IN" b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27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343400"/>
          </a:xfrm>
        </p:spPr>
        <p:txBody>
          <a:bodyPr/>
          <a:lstStyle/>
          <a:p>
            <a:r>
              <a:rPr lang="en-US" altLang="en-US" sz="2800" dirty="0" smtClean="0"/>
              <a:t>SYN Flood compared against ICMP Flood (Ping of Death) with respect to attack time and average round trip time (RTT).</a:t>
            </a:r>
          </a:p>
          <a:p>
            <a:r>
              <a:rPr lang="en-US" altLang="en-US" sz="2800" dirty="0" smtClean="0"/>
              <a:t>Similar environment setup as SYN Flood – multiple attackers, one target.</a:t>
            </a:r>
          </a:p>
          <a:p>
            <a:r>
              <a:rPr lang="en-US" altLang="en-US" sz="2800" dirty="0" smtClean="0"/>
              <a:t>Ping commands run on the attacker machines and output observed at the target via </a:t>
            </a:r>
            <a:r>
              <a:rPr lang="en-US" altLang="en-US" sz="2800" dirty="0" err="1" smtClean="0"/>
              <a:t>Wireshark</a:t>
            </a:r>
            <a:r>
              <a:rPr lang="en-US" altLang="en-US" sz="2800" dirty="0" smtClean="0"/>
              <a:t>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294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r>
              <a:rPr lang="en-IN" sz="4000" b="1" dirty="0" smtClean="0">
                <a:latin typeface="+mn-lt"/>
              </a:rPr>
              <a:t>A</a:t>
            </a:r>
            <a:r>
              <a:rPr lang="en-IN" sz="3200" b="1" dirty="0" smtClean="0">
                <a:latin typeface="+mn-lt"/>
              </a:rPr>
              <a:t>GENDA</a:t>
            </a:r>
            <a:endParaRPr lang="en-IN" b="1" dirty="0" smtClean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700881" y="1676400"/>
            <a:ext cx="7926387" cy="4114800"/>
          </a:xfrm>
        </p:spPr>
        <p:txBody>
          <a:bodyPr/>
          <a:lstStyle/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Introduction</a:t>
            </a:r>
            <a:endParaRPr lang="en-IN" sz="2400" dirty="0" smtClean="0">
              <a:cs typeface="Times New Roman"/>
            </a:endParaRP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Objectives</a:t>
            </a: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Literature Survey</a:t>
            </a: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Methodology</a:t>
            </a: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Design</a:t>
            </a:r>
            <a:endParaRPr lang="en-IN" sz="2400" dirty="0" smtClean="0">
              <a:cs typeface="Times New Roman"/>
            </a:endParaRP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Experimental Setup</a:t>
            </a: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Demonstration</a:t>
            </a: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Experimental Results</a:t>
            </a: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Comparative </a:t>
            </a:r>
            <a:r>
              <a:rPr lang="en-IN" sz="2400" dirty="0" smtClean="0">
                <a:cs typeface="Times New Roman"/>
              </a:rPr>
              <a:t>Analysis</a:t>
            </a:r>
            <a:endParaRPr lang="en-IN" sz="2400" dirty="0" smtClean="0">
              <a:cs typeface="Times New Roman"/>
            </a:endParaRP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Conclusion</a:t>
            </a:r>
          </a:p>
          <a:p>
            <a:pPr algn="just">
              <a:buFont typeface="Arial"/>
              <a:buChar char="•"/>
              <a:defRPr/>
            </a:pPr>
            <a:r>
              <a:rPr lang="en-IN" sz="2400" dirty="0" smtClean="0">
                <a:cs typeface="Times New Roman"/>
              </a:rPr>
              <a:t>Future Enhancements</a:t>
            </a:r>
            <a:endParaRPr lang="en-IN" sz="2800" dirty="0"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929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881" y="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t="1897" b="4290"/>
          <a:stretch/>
        </p:blipFill>
        <p:spPr>
          <a:xfrm>
            <a:off x="167481" y="990600"/>
            <a:ext cx="8991600" cy="5307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96281" y="6297707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baseline="0" dirty="0" smtClean="0">
                <a:latin typeface="+mn-lt"/>
              </a:rPr>
              <a:t>Implementation of ICMP Flood</a:t>
            </a:r>
            <a:endParaRPr lang="en-IN" b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13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343400"/>
          </a:xfrm>
        </p:spPr>
        <p:txBody>
          <a:bodyPr/>
          <a:lstStyle/>
          <a:p>
            <a:r>
              <a:rPr lang="en-US" altLang="en-US" sz="2800" dirty="0"/>
              <a:t>Total attack time </a:t>
            </a:r>
            <a:r>
              <a:rPr lang="en-US" altLang="en-US" sz="2800" dirty="0" smtClean="0"/>
              <a:t>observed </a:t>
            </a:r>
            <a:r>
              <a:rPr lang="en-US" altLang="en-US" sz="2800" dirty="0"/>
              <a:t>to be lesser for SYN Flood than ICMP </a:t>
            </a:r>
            <a:r>
              <a:rPr lang="en-US" altLang="en-US" sz="2800" dirty="0" smtClean="0"/>
              <a:t>Flood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(No. of packets = 100).</a:t>
            </a:r>
          </a:p>
          <a:p>
            <a:endParaRPr lang="en-US" altLang="en-US" sz="28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55171"/>
              </p:ext>
            </p:extLst>
          </p:nvPr>
        </p:nvGraphicFramePr>
        <p:xfrm>
          <a:off x="1158081" y="3124200"/>
          <a:ext cx="7010400" cy="34975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36800"/>
                <a:gridCol w="2336800"/>
                <a:gridCol w="23368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Trials</a:t>
                      </a:r>
                    </a:p>
                    <a:p>
                      <a:pPr algn="ctr"/>
                      <a:r>
                        <a:rPr lang="en-IN" dirty="0" smtClean="0"/>
                        <a:t>(No. of packets = 100)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Total</a:t>
                      </a:r>
                      <a:r>
                        <a:rPr lang="en-IN" baseline="0" dirty="0" smtClean="0"/>
                        <a:t> Attack Time for SYN Flood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Total Attack Time for ICMP Flood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</a:t>
                      </a:r>
                      <a:r>
                        <a:rPr lang="en-IN" baseline="0" dirty="0" smtClean="0"/>
                        <a:t>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31.56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92.74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30.78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93.98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31.73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91.54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29.43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92.09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30.21</a:t>
                      </a:r>
                      <a:r>
                        <a:rPr lang="en-IN" baseline="0" dirty="0" smtClean="0"/>
                        <a:t>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93.17 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0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32</a:t>
            </a:fld>
            <a:endParaRPr lang="en-US" altLang="ja-JP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343400"/>
          </a:xfrm>
        </p:spPr>
        <p:txBody>
          <a:bodyPr/>
          <a:lstStyle/>
          <a:p>
            <a:r>
              <a:rPr lang="en-US" altLang="en-US" sz="2800" dirty="0"/>
              <a:t>Total attack time </a:t>
            </a:r>
            <a:r>
              <a:rPr lang="en-US" altLang="en-US" sz="2800" dirty="0" smtClean="0"/>
              <a:t>observed </a:t>
            </a:r>
            <a:r>
              <a:rPr lang="en-US" altLang="en-US" sz="2800" dirty="0"/>
              <a:t>to be lesser for SYN Flood than ICMP </a:t>
            </a:r>
            <a:r>
              <a:rPr lang="en-US" altLang="en-US" sz="2800" dirty="0" smtClean="0"/>
              <a:t>Flood (No. of packets = 200).</a:t>
            </a:r>
          </a:p>
          <a:p>
            <a:endParaRPr lang="en-US" altLang="en-US" sz="28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275524"/>
              </p:ext>
            </p:extLst>
          </p:nvPr>
        </p:nvGraphicFramePr>
        <p:xfrm>
          <a:off x="1158081" y="3124200"/>
          <a:ext cx="7010400" cy="34975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36800"/>
                <a:gridCol w="2336800"/>
                <a:gridCol w="23368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Trials</a:t>
                      </a:r>
                    </a:p>
                    <a:p>
                      <a:pPr algn="ctr"/>
                      <a:r>
                        <a:rPr lang="en-IN" dirty="0" smtClean="0"/>
                        <a:t>(No. of packets = 200)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Total</a:t>
                      </a:r>
                      <a:r>
                        <a:rPr lang="en-IN" baseline="0" dirty="0" smtClean="0"/>
                        <a:t> Attack Time for SYN Flood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Total Attack Time for ICMP Flood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</a:t>
                      </a:r>
                      <a:r>
                        <a:rPr lang="en-IN" baseline="0" dirty="0" smtClean="0"/>
                        <a:t>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62.64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189.23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61.12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188.07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59.93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190.35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60.76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191.54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61.33</a:t>
                      </a:r>
                      <a:r>
                        <a:rPr lang="en-IN" baseline="0" dirty="0" smtClean="0"/>
                        <a:t>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189.88 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9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33</a:t>
            </a:fld>
            <a:endParaRPr lang="en-US" altLang="ja-JP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343400"/>
          </a:xfrm>
        </p:spPr>
        <p:txBody>
          <a:bodyPr/>
          <a:lstStyle/>
          <a:p>
            <a:r>
              <a:rPr lang="en-US" altLang="en-US" sz="2800" dirty="0"/>
              <a:t>Total attack time </a:t>
            </a:r>
            <a:r>
              <a:rPr lang="en-US" altLang="en-US" sz="2800" dirty="0" smtClean="0"/>
              <a:t>observed </a:t>
            </a:r>
            <a:r>
              <a:rPr lang="en-US" altLang="en-US" sz="2800" dirty="0"/>
              <a:t>to be lesser for SYN Flood than ICMP </a:t>
            </a:r>
            <a:r>
              <a:rPr lang="en-US" altLang="en-US" sz="2800" dirty="0" smtClean="0"/>
              <a:t>Flood (No. of packets = 300).</a:t>
            </a:r>
          </a:p>
          <a:p>
            <a:endParaRPr lang="en-US" altLang="en-US" sz="28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55181"/>
              </p:ext>
            </p:extLst>
          </p:nvPr>
        </p:nvGraphicFramePr>
        <p:xfrm>
          <a:off x="1158081" y="3124200"/>
          <a:ext cx="7010400" cy="34975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36800"/>
                <a:gridCol w="2336800"/>
                <a:gridCol w="23368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Trials</a:t>
                      </a:r>
                    </a:p>
                    <a:p>
                      <a:pPr algn="ctr"/>
                      <a:r>
                        <a:rPr lang="en-IN" dirty="0" smtClean="0"/>
                        <a:t>(No. of packets = 300)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Total</a:t>
                      </a:r>
                      <a:r>
                        <a:rPr lang="en-IN" baseline="0" dirty="0" smtClean="0"/>
                        <a:t> Attack Time for SYN Flood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Total Attack Time for ICMP Flood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</a:t>
                      </a:r>
                      <a:r>
                        <a:rPr lang="en-IN" baseline="0" dirty="0" smtClean="0"/>
                        <a:t>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89.64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278.95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91.82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287.04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90.73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279.86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90.01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280.45 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88.62</a:t>
                      </a:r>
                      <a:r>
                        <a:rPr lang="en-IN" baseline="0" dirty="0" smtClean="0"/>
                        <a:t>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279.08 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5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440181845"/>
              </p:ext>
            </p:extLst>
          </p:nvPr>
        </p:nvGraphicFramePr>
        <p:xfrm>
          <a:off x="853281" y="1981200"/>
          <a:ext cx="7620000" cy="4145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207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35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412916598"/>
              </p:ext>
            </p:extLst>
          </p:nvPr>
        </p:nvGraphicFramePr>
        <p:xfrm>
          <a:off x="777081" y="1981200"/>
          <a:ext cx="7620000" cy="4145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021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36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19580516"/>
              </p:ext>
            </p:extLst>
          </p:nvPr>
        </p:nvGraphicFramePr>
        <p:xfrm>
          <a:off x="700881" y="1905000"/>
          <a:ext cx="7696200" cy="4145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39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37</a:t>
            </a:fld>
            <a:endParaRPr lang="en-US" altLang="ja-JP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343400"/>
          </a:xfrm>
        </p:spPr>
        <p:txBody>
          <a:bodyPr/>
          <a:lstStyle/>
          <a:p>
            <a:r>
              <a:rPr lang="en-US" altLang="en-US" sz="2800" dirty="0" smtClean="0"/>
              <a:t>Average </a:t>
            </a:r>
            <a:r>
              <a:rPr lang="en-US" altLang="en-US" sz="2800" dirty="0"/>
              <a:t>RTT observed to be lesser for SYN Flood than ICMP </a:t>
            </a:r>
            <a:r>
              <a:rPr lang="en-US" altLang="en-US" sz="2800" dirty="0" smtClean="0"/>
              <a:t>Flood (No. of packets = 100).</a:t>
            </a:r>
          </a:p>
          <a:p>
            <a:endParaRPr lang="en-US" altLang="en-US" sz="28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49538"/>
              </p:ext>
            </p:extLst>
          </p:nvPr>
        </p:nvGraphicFramePr>
        <p:xfrm>
          <a:off x="1158081" y="3124200"/>
          <a:ext cx="7010400" cy="34975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36800"/>
                <a:gridCol w="2336800"/>
                <a:gridCol w="23368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Trials</a:t>
                      </a:r>
                    </a:p>
                    <a:p>
                      <a:pPr algn="ctr"/>
                      <a:r>
                        <a:rPr lang="en-IN" dirty="0" smtClean="0"/>
                        <a:t>(No. of packets = 100)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Average</a:t>
                      </a:r>
                      <a:r>
                        <a:rPr lang="en-IN" baseline="0" dirty="0" smtClean="0"/>
                        <a:t> RTT for SYN Flood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Average</a:t>
                      </a:r>
                      <a:r>
                        <a:rPr lang="en-IN" baseline="0" dirty="0" smtClean="0"/>
                        <a:t> RTT</a:t>
                      </a:r>
                      <a:r>
                        <a:rPr lang="en-IN" dirty="0" smtClean="0"/>
                        <a:t> for ICMP Flood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</a:t>
                      </a:r>
                      <a:r>
                        <a:rPr lang="en-IN" baseline="0" dirty="0" smtClean="0"/>
                        <a:t>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0.66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2.43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0.68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2.54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0.65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2.48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0.70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2.69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0.62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2.77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71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38</a:t>
            </a:fld>
            <a:endParaRPr lang="en-US" altLang="ja-JP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343400"/>
          </a:xfrm>
        </p:spPr>
        <p:txBody>
          <a:bodyPr/>
          <a:lstStyle/>
          <a:p>
            <a:r>
              <a:rPr lang="en-US" altLang="en-US" sz="2800" dirty="0" smtClean="0"/>
              <a:t>Average </a:t>
            </a:r>
            <a:r>
              <a:rPr lang="en-US" altLang="en-US" sz="2800" dirty="0"/>
              <a:t>RTT observed to be lesser for SYN Flood than ICMP </a:t>
            </a:r>
            <a:r>
              <a:rPr lang="en-US" altLang="en-US" sz="2800" dirty="0" smtClean="0"/>
              <a:t>Flood (No. of packets = 200).</a:t>
            </a:r>
          </a:p>
          <a:p>
            <a:endParaRPr lang="en-US" altLang="en-US" sz="28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316176"/>
              </p:ext>
            </p:extLst>
          </p:nvPr>
        </p:nvGraphicFramePr>
        <p:xfrm>
          <a:off x="1158081" y="3124200"/>
          <a:ext cx="7010400" cy="34975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36800"/>
                <a:gridCol w="2336800"/>
                <a:gridCol w="23368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Trials</a:t>
                      </a:r>
                    </a:p>
                    <a:p>
                      <a:pPr algn="ctr"/>
                      <a:r>
                        <a:rPr lang="en-IN" dirty="0" smtClean="0"/>
                        <a:t>(No. of packets = 200)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Average</a:t>
                      </a:r>
                      <a:r>
                        <a:rPr lang="en-IN" baseline="0" dirty="0" smtClean="0"/>
                        <a:t> RTT for SYN Flood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Average</a:t>
                      </a:r>
                      <a:r>
                        <a:rPr lang="en-IN" baseline="0" dirty="0" smtClean="0"/>
                        <a:t> RTT</a:t>
                      </a:r>
                      <a:r>
                        <a:rPr lang="en-IN" dirty="0" smtClean="0"/>
                        <a:t> for ICMP Flood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</a:t>
                      </a:r>
                      <a:r>
                        <a:rPr lang="en-IN" baseline="0" dirty="0" smtClean="0"/>
                        <a:t>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0.76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3.46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0.78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3.39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0.71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3.51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0.72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3.66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0.81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3.25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6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39</a:t>
            </a:fld>
            <a:endParaRPr lang="en-US" altLang="ja-JP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343400"/>
          </a:xfrm>
        </p:spPr>
        <p:txBody>
          <a:bodyPr/>
          <a:lstStyle/>
          <a:p>
            <a:r>
              <a:rPr lang="en-US" altLang="en-US" sz="2800" dirty="0" smtClean="0"/>
              <a:t>Average </a:t>
            </a:r>
            <a:r>
              <a:rPr lang="en-US" altLang="en-US" sz="2800" dirty="0"/>
              <a:t>RTT observed to be lesser for SYN Flood than ICMP </a:t>
            </a:r>
            <a:r>
              <a:rPr lang="en-US" altLang="en-US" sz="2800" dirty="0" smtClean="0"/>
              <a:t>Flood (No. of packets = 300).</a:t>
            </a:r>
          </a:p>
          <a:p>
            <a:endParaRPr lang="en-US" altLang="en-US" sz="28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40224"/>
              </p:ext>
            </p:extLst>
          </p:nvPr>
        </p:nvGraphicFramePr>
        <p:xfrm>
          <a:off x="1158081" y="3124200"/>
          <a:ext cx="7010400" cy="34975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36800"/>
                <a:gridCol w="2336800"/>
                <a:gridCol w="23368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Trials</a:t>
                      </a:r>
                    </a:p>
                    <a:p>
                      <a:pPr algn="ctr"/>
                      <a:r>
                        <a:rPr lang="en-IN" dirty="0" smtClean="0"/>
                        <a:t>(No. of packets = 300)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Average</a:t>
                      </a:r>
                      <a:r>
                        <a:rPr lang="en-IN" baseline="0" dirty="0" smtClean="0"/>
                        <a:t> RTT for SYN Flood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Average</a:t>
                      </a:r>
                      <a:r>
                        <a:rPr lang="en-IN" baseline="0" dirty="0" smtClean="0"/>
                        <a:t> RTT</a:t>
                      </a:r>
                      <a:r>
                        <a:rPr lang="en-IN" dirty="0" smtClean="0"/>
                        <a:t> for ICMP Flood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</a:t>
                      </a:r>
                      <a:r>
                        <a:rPr lang="en-IN" baseline="0" dirty="0" smtClean="0"/>
                        <a:t>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0.89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4.39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0.98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4.17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0.93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5.37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0.86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5.24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Trial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0.89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4.77 </a:t>
                      </a:r>
                      <a:r>
                        <a:rPr lang="en-IN" dirty="0" err="1" smtClean="0"/>
                        <a:t>ms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74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r>
              <a:rPr lang="en-IN" sz="4000" b="1" dirty="0" smtClean="0">
                <a:latin typeface="+mn-lt"/>
              </a:rPr>
              <a:t>I</a:t>
            </a:r>
            <a:r>
              <a:rPr lang="en-IN" sz="3200" b="1" dirty="0" smtClean="0">
                <a:latin typeface="+mn-lt"/>
              </a:rPr>
              <a:t>NTRODUCTION</a:t>
            </a:r>
            <a:endParaRPr lang="en-IN" b="1" dirty="0" smtClean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66E9269-773B-4FD1-93F7-968EBDF6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114800"/>
          </a:xfrm>
        </p:spPr>
        <p:txBody>
          <a:bodyPr/>
          <a:lstStyle/>
          <a:p>
            <a:r>
              <a:rPr lang="en-IN" sz="2800" b="1" dirty="0">
                <a:cs typeface="Times New Roman"/>
              </a:rPr>
              <a:t>SYN Flood </a:t>
            </a:r>
            <a:r>
              <a:rPr lang="en-IN" sz="2800" dirty="0">
                <a:cs typeface="Times New Roman"/>
              </a:rPr>
              <a:t>attack – a form of denial-of-service (DoS) attack.</a:t>
            </a:r>
            <a:endParaRPr lang="en-US" sz="2800" dirty="0">
              <a:cs typeface="Times New Roman"/>
            </a:endParaRPr>
          </a:p>
          <a:p>
            <a:r>
              <a:rPr lang="en-IN" sz="2800" dirty="0">
                <a:cs typeface="Times New Roman"/>
              </a:rPr>
              <a:t>Here the attacker sends a succession of SYN requests to a target’s system.</a:t>
            </a:r>
          </a:p>
          <a:p>
            <a:r>
              <a:rPr lang="en-IN" sz="2800" dirty="0">
                <a:cs typeface="Times New Roman"/>
              </a:rPr>
              <a:t>An attempt is made to consume enough server </a:t>
            </a:r>
            <a:r>
              <a:rPr lang="en-IN" sz="2800" dirty="0" smtClean="0">
                <a:cs typeface="Times New Roman"/>
              </a:rPr>
              <a:t>resources </a:t>
            </a:r>
            <a:r>
              <a:rPr lang="en-IN" sz="2800" dirty="0">
                <a:cs typeface="Times New Roman"/>
              </a:rPr>
              <a:t>to make the system unresponsive to the legitimate traffic</a:t>
            </a:r>
            <a:r>
              <a:rPr lang="en-IN" sz="2800" dirty="0" smtClean="0">
                <a:cs typeface="Times New Roman"/>
              </a:rPr>
              <a:t>.</a:t>
            </a:r>
            <a:endParaRPr lang="en-IN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2325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40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661011627"/>
              </p:ext>
            </p:extLst>
          </p:nvPr>
        </p:nvGraphicFramePr>
        <p:xfrm>
          <a:off x="700881" y="1981200"/>
          <a:ext cx="7696200" cy="4145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5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41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213174038"/>
              </p:ext>
            </p:extLst>
          </p:nvPr>
        </p:nvGraphicFramePr>
        <p:xfrm>
          <a:off x="700881" y="1981200"/>
          <a:ext cx="7696200" cy="4145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5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42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OMPARATIVE </a:t>
            </a:r>
            <a:r>
              <a:rPr lang="en-US" sz="4000" b="1" dirty="0" smtClean="0">
                <a:latin typeface="+mn-lt"/>
              </a:rPr>
              <a:t>A</a:t>
            </a:r>
            <a:r>
              <a:rPr lang="en-US" sz="3200" b="1" dirty="0" smtClean="0">
                <a:latin typeface="+mn-lt"/>
              </a:rPr>
              <a:t>NALYSIS</a:t>
            </a:r>
            <a:endParaRPr lang="en-US" altLang="en-US" sz="2800" dirty="0" smtClean="0">
              <a:latin typeface="+mn-lt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04692484"/>
              </p:ext>
            </p:extLst>
          </p:nvPr>
        </p:nvGraphicFramePr>
        <p:xfrm>
          <a:off x="700881" y="1981200"/>
          <a:ext cx="7696200" cy="4145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69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700088" y="1981200"/>
            <a:ext cx="7926387" cy="4343400"/>
          </a:xfrm>
        </p:spPr>
        <p:txBody>
          <a:bodyPr/>
          <a:lstStyle/>
          <a:p>
            <a:r>
              <a:rPr lang="en-US" altLang="en-US" sz="2800" dirty="0" smtClean="0"/>
              <a:t>A study is made on Denial of Service (</a:t>
            </a:r>
            <a:r>
              <a:rPr lang="en-US" altLang="en-US" sz="2800" dirty="0" err="1" smtClean="0"/>
              <a:t>DoS</a:t>
            </a:r>
            <a:r>
              <a:rPr lang="en-US" altLang="en-US" sz="2800" dirty="0" smtClean="0"/>
              <a:t>) and its distributed variant </a:t>
            </a:r>
            <a:r>
              <a:rPr lang="en-US" altLang="en-US" sz="2800" dirty="0" err="1" smtClean="0"/>
              <a:t>DDoS</a:t>
            </a:r>
            <a:r>
              <a:rPr lang="en-US" altLang="en-US" sz="2800" dirty="0" smtClean="0"/>
              <a:t>.</a:t>
            </a:r>
          </a:p>
          <a:p>
            <a:r>
              <a:rPr lang="en-US" altLang="en-US" sz="2800" dirty="0" smtClean="0"/>
              <a:t>A brief study is made on </a:t>
            </a:r>
            <a:r>
              <a:rPr lang="en-US" altLang="en-US" sz="2800" i="1" dirty="0" err="1" smtClean="0"/>
              <a:t>iptables</a:t>
            </a:r>
            <a:r>
              <a:rPr lang="en-US" altLang="en-US" sz="2800" dirty="0" smtClean="0"/>
              <a:t> and its rules.</a:t>
            </a:r>
          </a:p>
          <a:p>
            <a:r>
              <a:rPr lang="en-US" altLang="en-US" sz="2800" dirty="0" smtClean="0"/>
              <a:t>Flooding results in closing of established connection and TCP reset.</a:t>
            </a:r>
          </a:p>
          <a:p>
            <a:r>
              <a:rPr lang="en-US" altLang="en-US" sz="2800" i="1" dirty="0" err="1" smtClean="0"/>
              <a:t>iptables</a:t>
            </a:r>
            <a:r>
              <a:rPr lang="en-US" altLang="en-US" sz="2800" dirty="0" smtClean="0"/>
              <a:t> allow for easier filtering of packets.</a:t>
            </a:r>
          </a:p>
          <a:p>
            <a:r>
              <a:rPr lang="en-US" altLang="en-US" sz="2800" dirty="0" smtClean="0"/>
              <a:t>Total attack time and average RTT of SYN Flood is comparatively lesser than that of ICMP Flood (Ping of Death).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43</a:t>
            </a:fld>
            <a:endParaRPr lang="en-US" altLang="ja-JP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C</a:t>
            </a:r>
            <a:r>
              <a:rPr lang="en-US" sz="3200" b="1" dirty="0" smtClean="0">
                <a:latin typeface="+mn-lt"/>
              </a:rPr>
              <a:t>ONCLUSION</a:t>
            </a:r>
            <a:endParaRPr lang="en-US" altLang="en-US" sz="28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Automated setting of </a:t>
            </a:r>
            <a:r>
              <a:rPr lang="en-IN" sz="2800" i="1" dirty="0" err="1" smtClean="0"/>
              <a:t>iptables</a:t>
            </a:r>
            <a:r>
              <a:rPr lang="en-IN" sz="2800" dirty="0" smtClean="0"/>
              <a:t> rules from detection of malformed incoming packets.</a:t>
            </a:r>
          </a:p>
          <a:p>
            <a:r>
              <a:rPr lang="en-IN" sz="2800" dirty="0" smtClean="0"/>
              <a:t>Blacklist frequent attacking IPs and improve response time.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44</a:t>
            </a:fld>
            <a:endParaRPr lang="en-US" altLang="ja-JP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latin typeface="+mn-lt"/>
              </a:rPr>
              <a:t>F</a:t>
            </a:r>
            <a:r>
              <a:rPr lang="en-US" sz="3200" b="1" dirty="0" smtClean="0">
                <a:latin typeface="+mn-lt"/>
              </a:rPr>
              <a:t>UTURE </a:t>
            </a:r>
            <a:r>
              <a:rPr lang="en-IN" sz="4000" b="1" dirty="0" smtClean="0">
                <a:latin typeface="+mn-lt"/>
              </a:rPr>
              <a:t>E</a:t>
            </a:r>
            <a:r>
              <a:rPr lang="en-IN" sz="3200" b="1" dirty="0" smtClean="0">
                <a:latin typeface="+mn-lt"/>
              </a:rPr>
              <a:t>NHANCEMENTS</a:t>
            </a:r>
            <a:endParaRPr lang="en-US" altLang="en-US" sz="28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9019B98-42CE-4E9B-8FD8-F87EF85F0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88" y="329553"/>
            <a:ext cx="7543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Symbol" panose="05050102010706020507" pitchFamily="18" charset="2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Symbol" panose="05050102010706020507" pitchFamily="18" charset="2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Symbol" panose="05050102010706020507" pitchFamily="18" charset="2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Symbol" panose="05050102010706020507" pitchFamily="18" charset="2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Symbol" panose="05050102010706020507" pitchFamily="18" charset="2"/>
              </a:defRPr>
            </a:lvl9pPr>
          </a:lstStyle>
          <a:p>
            <a:pPr algn="ctr"/>
            <a:r>
              <a:rPr lang="en-US" altLang="en-US" sz="2800" baseline="0" dirty="0">
                <a:solidFill>
                  <a:schemeClr val="accent2"/>
                </a:solidFill>
                <a:latin typeface="Cambria"/>
              </a:rPr>
              <a:t>REFERENCES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279355"/>
              </p:ext>
            </p:extLst>
          </p:nvPr>
        </p:nvGraphicFramePr>
        <p:xfrm>
          <a:off x="198785" y="1124744"/>
          <a:ext cx="8928992" cy="518457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41819"/>
                <a:gridCol w="8187173"/>
              </a:tblGrid>
              <a:tr h="1271689"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dirty="0" smtClean="0"/>
                        <a:t>[1]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altLang="en-US" sz="1800" dirty="0" smtClean="0"/>
                        <a:t>Nagai R., </a:t>
                      </a:r>
                      <a:r>
                        <a:rPr lang="en-IN" sz="1800" dirty="0" err="1" smtClean="0"/>
                        <a:t>Kurihara</a:t>
                      </a:r>
                      <a:r>
                        <a:rPr lang="en-IN" sz="1800" dirty="0" smtClean="0"/>
                        <a:t> W., Higuchi S. and </a:t>
                      </a:r>
                      <a:r>
                        <a:rPr lang="en-IN" sz="1800" dirty="0" err="1" smtClean="0"/>
                        <a:t>Hirots</a:t>
                      </a:r>
                      <a:r>
                        <a:rPr lang="en-IN" sz="1800" dirty="0" smtClean="0"/>
                        <a:t> T., "Design and Implementation of an </a:t>
                      </a:r>
                      <a:r>
                        <a:rPr lang="en-IN" sz="1800" dirty="0" err="1" smtClean="0"/>
                        <a:t>OpenFlow</a:t>
                      </a:r>
                      <a:r>
                        <a:rPr lang="en-IN" sz="1800" dirty="0" smtClean="0"/>
                        <a:t>-based TCP SYN Flood Mitigation", </a:t>
                      </a:r>
                      <a:r>
                        <a:rPr lang="en-IN" sz="1800" i="1" dirty="0" smtClean="0"/>
                        <a:t>IEEE International Conference on Mobile Cloud Computing, Services, and Engineering</a:t>
                      </a:r>
                      <a:r>
                        <a:rPr lang="en-IN" sz="1800" dirty="0" smtClean="0"/>
                        <a:t>, Bamberg, Germany, 2018, pp. 37-42.</a:t>
                      </a:r>
                      <a:endParaRPr lang="en-IN" dirty="0"/>
                    </a:p>
                  </a:txBody>
                  <a:tcPr/>
                </a:tc>
              </a:tr>
              <a:tr h="97822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[2]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 err="1" smtClean="0"/>
                        <a:t>Thang</a:t>
                      </a:r>
                      <a:r>
                        <a:rPr lang="en-IN" sz="1800" dirty="0" smtClean="0"/>
                        <a:t> T. M., Nguyen C. Q. and Nguyen V. K., "</a:t>
                      </a:r>
                      <a:r>
                        <a:rPr lang="en-IN" sz="1800" dirty="0" err="1" smtClean="0"/>
                        <a:t>Synflood</a:t>
                      </a:r>
                      <a:r>
                        <a:rPr lang="en-IN" sz="1800" dirty="0" smtClean="0"/>
                        <a:t> Spoofed Source </a:t>
                      </a:r>
                      <a:r>
                        <a:rPr lang="en-IN" sz="1800" dirty="0" err="1" smtClean="0"/>
                        <a:t>DDoS</a:t>
                      </a:r>
                      <a:r>
                        <a:rPr lang="en-IN" sz="1800" dirty="0" smtClean="0"/>
                        <a:t> Attack </a:t>
                      </a:r>
                      <a:r>
                        <a:rPr lang="en-IN" sz="1800" dirty="0" err="1" smtClean="0"/>
                        <a:t>Defense</a:t>
                      </a:r>
                      <a:r>
                        <a:rPr lang="en-IN" sz="1800" dirty="0" smtClean="0"/>
                        <a:t> Based on Packet ID Anomaly Detection with Bloom Filter", </a:t>
                      </a:r>
                      <a:r>
                        <a:rPr lang="en-IN" sz="1800" i="1" dirty="0" smtClean="0"/>
                        <a:t>Asian Conference on </a:t>
                      </a:r>
                      <a:r>
                        <a:rPr lang="en-IN" sz="1800" i="1" dirty="0" err="1" smtClean="0"/>
                        <a:t>Defense</a:t>
                      </a:r>
                      <a:r>
                        <a:rPr lang="en-IN" sz="1800" i="1" dirty="0" smtClean="0"/>
                        <a:t> Technology (ACDT)</a:t>
                      </a:r>
                      <a:r>
                        <a:rPr lang="en-IN" sz="1800" dirty="0" smtClean="0"/>
                        <a:t>, Hanoi, Vietnam, 2018, pp. 75-80.</a:t>
                      </a:r>
                      <a:endParaRPr lang="en-IN" dirty="0"/>
                    </a:p>
                  </a:txBody>
                  <a:tcPr/>
                </a:tc>
              </a:tr>
              <a:tr h="127168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[3]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 err="1" smtClean="0"/>
                        <a:t>Kavisankar</a:t>
                      </a:r>
                      <a:r>
                        <a:rPr lang="en-IN" sz="1800" dirty="0" smtClean="0"/>
                        <a:t> L., </a:t>
                      </a:r>
                      <a:r>
                        <a:rPr lang="en-IN" sz="1800" dirty="0" err="1" smtClean="0"/>
                        <a:t>Chellappan</a:t>
                      </a:r>
                      <a:r>
                        <a:rPr lang="en-IN" sz="1800" dirty="0" smtClean="0"/>
                        <a:t> C., </a:t>
                      </a:r>
                      <a:r>
                        <a:rPr lang="en-IN" sz="1800" dirty="0" err="1" smtClean="0"/>
                        <a:t>Venkatesan</a:t>
                      </a:r>
                      <a:r>
                        <a:rPr lang="en-IN" sz="1800" dirty="0" smtClean="0"/>
                        <a:t> S. and </a:t>
                      </a:r>
                      <a:r>
                        <a:rPr lang="en-IN" sz="1800" dirty="0" err="1" smtClean="0"/>
                        <a:t>Sivasankar</a:t>
                      </a:r>
                      <a:r>
                        <a:rPr lang="en-IN" sz="1800" dirty="0" smtClean="0"/>
                        <a:t> P., "Efficient SYN spoofing Detection and Mitigation Scheme for </a:t>
                      </a:r>
                      <a:r>
                        <a:rPr lang="en-IN" sz="1800" dirty="0" err="1" smtClean="0"/>
                        <a:t>DDoS</a:t>
                      </a:r>
                      <a:r>
                        <a:rPr lang="en-IN" sz="1800" dirty="0" smtClean="0"/>
                        <a:t> attack", </a:t>
                      </a:r>
                      <a:r>
                        <a:rPr lang="en-IN" sz="1800" i="1" dirty="0" smtClean="0"/>
                        <a:t>International Conference on Recent Trends and Challenges in Computational Models (ICRTCCM)</a:t>
                      </a:r>
                      <a:r>
                        <a:rPr lang="en-IN" sz="1800" dirty="0" smtClean="0"/>
                        <a:t>, </a:t>
                      </a:r>
                      <a:r>
                        <a:rPr lang="en-IN" sz="1800" dirty="0" err="1" smtClean="0"/>
                        <a:t>Tindivanam</a:t>
                      </a:r>
                      <a:r>
                        <a:rPr lang="en-IN" sz="1800" dirty="0" smtClean="0"/>
                        <a:t>, India, 2017, pp. 269-274.</a:t>
                      </a:r>
                      <a:endParaRPr lang="en-IN" dirty="0"/>
                    </a:p>
                  </a:txBody>
                  <a:tcPr/>
                </a:tc>
              </a:tr>
              <a:tr h="97822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[4]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 smtClean="0"/>
                        <a:t>Rani D. D., Krishna T. V. S., </a:t>
                      </a:r>
                      <a:r>
                        <a:rPr lang="en-IN" sz="1800" dirty="0" err="1" smtClean="0"/>
                        <a:t>Dayanandam</a:t>
                      </a:r>
                      <a:r>
                        <a:rPr lang="en-IN" sz="1800" dirty="0" smtClean="0"/>
                        <a:t> G. and Rao T. V., "TCP </a:t>
                      </a:r>
                      <a:r>
                        <a:rPr lang="en-IN" sz="1800" dirty="0" err="1" smtClean="0"/>
                        <a:t>Syn</a:t>
                      </a:r>
                      <a:r>
                        <a:rPr lang="en-IN" sz="1800" dirty="0" smtClean="0"/>
                        <a:t> Flood Attack Detection And Prevention", </a:t>
                      </a:r>
                      <a:r>
                        <a:rPr lang="en-IN" sz="1800" i="1" dirty="0" smtClean="0"/>
                        <a:t>International Journal of Computer Trends and Technology (IJCTT)</a:t>
                      </a:r>
                      <a:r>
                        <a:rPr lang="en-IN" sz="1800" dirty="0" smtClean="0"/>
                        <a:t>, vol. 4, issue10, 2013, pp. 3412-3417.</a:t>
                      </a:r>
                      <a:endParaRPr lang="en-IN" dirty="0"/>
                    </a:p>
                  </a:txBody>
                  <a:tcPr/>
                </a:tc>
              </a:tr>
              <a:tr h="68475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[5]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 smtClean="0"/>
                        <a:t>Al-</a:t>
                      </a:r>
                      <a:r>
                        <a:rPr lang="en-IN" sz="1800" dirty="0" err="1" smtClean="0"/>
                        <a:t>Musawi</a:t>
                      </a:r>
                      <a:r>
                        <a:rPr lang="en-IN" sz="1800" dirty="0" smtClean="0"/>
                        <a:t> B. Q. M., "Mitigating </a:t>
                      </a:r>
                      <a:r>
                        <a:rPr lang="en-IN" sz="1800" dirty="0" err="1" smtClean="0"/>
                        <a:t>DoS</a:t>
                      </a:r>
                      <a:r>
                        <a:rPr lang="en-IN" sz="1800" dirty="0" smtClean="0"/>
                        <a:t>/</a:t>
                      </a:r>
                      <a:r>
                        <a:rPr lang="en-IN" sz="1800" dirty="0" err="1" smtClean="0"/>
                        <a:t>DDoS</a:t>
                      </a:r>
                      <a:r>
                        <a:rPr lang="en-IN" sz="1800" dirty="0" smtClean="0"/>
                        <a:t> Attacks using </a:t>
                      </a:r>
                      <a:r>
                        <a:rPr lang="en-IN" sz="1800" dirty="0" err="1" smtClean="0"/>
                        <a:t>iptables</a:t>
                      </a:r>
                      <a:r>
                        <a:rPr lang="en-IN" sz="1800" dirty="0" smtClean="0"/>
                        <a:t>", </a:t>
                      </a:r>
                      <a:r>
                        <a:rPr lang="en-IN" sz="1800" i="1" dirty="0" smtClean="0"/>
                        <a:t>International Journal of Engineering &amp; Technology IJET-IJENS</a:t>
                      </a:r>
                      <a:r>
                        <a:rPr lang="en-IN" sz="1800" dirty="0" smtClean="0"/>
                        <a:t>, vol. 12 issue 03, 2012, pp. 101-111.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45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985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r>
              <a:rPr lang="en-IN" sz="4000" b="1" dirty="0" smtClean="0">
                <a:latin typeface="+mn-lt"/>
              </a:rPr>
              <a:t>I</a:t>
            </a:r>
            <a:r>
              <a:rPr lang="en-IN" sz="3200" b="1" dirty="0" smtClean="0">
                <a:latin typeface="+mn-lt"/>
              </a:rPr>
              <a:t>NTRODUCTION</a:t>
            </a:r>
            <a:endParaRPr lang="en-IN" b="1" dirty="0" smtClean="0">
              <a:latin typeface="+mn-lt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1E34D4EC-3677-4B1E-A4E0-1B63374B25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0851" y="2057401"/>
            <a:ext cx="4587811" cy="2639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0F4C5A09-EAB0-4357-AC54-0FD004C7D0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5347" y="4821489"/>
            <a:ext cx="4028776" cy="42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0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0088" y="609600"/>
            <a:ext cx="7926387" cy="1143000"/>
          </a:xfrm>
        </p:spPr>
        <p:txBody>
          <a:bodyPr/>
          <a:lstStyle/>
          <a:p>
            <a:r>
              <a:rPr lang="en-IN" sz="4000" b="1" dirty="0" smtClean="0">
                <a:latin typeface="+mn-lt"/>
              </a:rPr>
              <a:t>I</a:t>
            </a:r>
            <a:r>
              <a:rPr lang="en-IN" sz="3200" b="1" dirty="0" smtClean="0">
                <a:latin typeface="+mn-lt"/>
              </a:rPr>
              <a:t>NTRODUCTION</a:t>
            </a:r>
            <a:endParaRPr lang="en-IN" b="1" dirty="0" smtClean="0">
              <a:latin typeface="+mn-l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5E9E5B29-40C4-492D-9D10-990B1B0FFF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236" y="1828800"/>
            <a:ext cx="4587811" cy="3051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xmlns="" id="{92B257F0-08EB-41A6-9A17-54C00FFC29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9759" y="5000121"/>
            <a:ext cx="3432473" cy="46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latin typeface="+mn-lt"/>
              </a:rPr>
              <a:t>O</a:t>
            </a:r>
            <a:r>
              <a:rPr lang="en-IN" sz="3200" b="1" dirty="0" smtClean="0">
                <a:latin typeface="+mn-lt"/>
              </a:rPr>
              <a:t>BJECTIVES</a:t>
            </a:r>
            <a:endParaRPr lang="en-IN" b="1" dirty="0" smtClean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/>
              <a:buChar char="•"/>
              <a:defRPr/>
            </a:pPr>
            <a:r>
              <a:rPr lang="en-IN" sz="2800" dirty="0">
                <a:cs typeface="Times New Roman"/>
              </a:rPr>
              <a:t>Understand the working of SYN Flood attack and its effects on legitimate users of the system.</a:t>
            </a:r>
            <a:endParaRPr lang="en-US" sz="2800" dirty="0">
              <a:cs typeface="Times New Roman"/>
            </a:endParaRPr>
          </a:p>
          <a:p>
            <a:pPr algn="just">
              <a:buFont typeface="Arial"/>
              <a:buChar char="•"/>
              <a:defRPr/>
            </a:pPr>
            <a:r>
              <a:rPr lang="en-IN" sz="2800" dirty="0">
                <a:cs typeface="Times New Roman"/>
              </a:rPr>
              <a:t>Goal – provide a better solution for defending against a SYN Flood attack using </a:t>
            </a:r>
            <a:r>
              <a:rPr lang="en-IN" sz="2800" i="1" dirty="0">
                <a:cs typeface="Times New Roman"/>
              </a:rPr>
              <a:t>iptables</a:t>
            </a:r>
            <a:r>
              <a:rPr lang="en-IN" sz="2800" dirty="0">
                <a:cs typeface="Times New Roman"/>
              </a:rPr>
              <a:t> rules with minimum configuration and faster execution.</a:t>
            </a:r>
          </a:p>
          <a:p>
            <a:pPr marL="0" indent="0">
              <a:buFontTx/>
              <a:buNone/>
              <a:defRPr/>
            </a:pPr>
            <a:endParaRPr lang="en-IN" altLang="en-US" dirty="0"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7</a:t>
            </a:fld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2026151-A67C-4F66-99C5-F5F425D3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111631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>
                <a:latin typeface="+mn-lt"/>
              </a:rPr>
              <a:t>L</a:t>
            </a:r>
            <a:r>
              <a:rPr lang="en-US" sz="3200" b="1" dirty="0">
                <a:latin typeface="+mn-lt"/>
              </a:rPr>
              <a:t>ITERATURE</a:t>
            </a:r>
            <a:r>
              <a:rPr lang="en-US" sz="3600" b="1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S</a:t>
            </a:r>
            <a:r>
              <a:rPr lang="en-US" sz="3200" b="1" dirty="0">
                <a:latin typeface="+mn-lt"/>
              </a:rPr>
              <a:t>URVEY</a:t>
            </a:r>
            <a:endParaRPr lang="en-US" altLang="en-US" sz="3600" dirty="0">
              <a:latin typeface="+mn-lt"/>
              <a:cs typeface="Times New Roman"/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D460DF68-7582-41C8-90D4-961E90DE5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424396"/>
              </p:ext>
            </p:extLst>
          </p:nvPr>
        </p:nvGraphicFramePr>
        <p:xfrm>
          <a:off x="162687" y="1144457"/>
          <a:ext cx="8929749" cy="553523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40111">
                  <a:extLst>
                    <a:ext uri="{9D8B030D-6E8A-4147-A177-3AD203B41FA5}">
                      <a16:colId xmlns:a16="http://schemas.microsoft.com/office/drawing/2014/main" xmlns="" val="1271354580"/>
                    </a:ext>
                  </a:extLst>
                </a:gridCol>
                <a:gridCol w="4214267">
                  <a:extLst>
                    <a:ext uri="{9D8B030D-6E8A-4147-A177-3AD203B41FA5}">
                      <a16:colId xmlns:a16="http://schemas.microsoft.com/office/drawing/2014/main" xmlns="" val="2760517322"/>
                    </a:ext>
                  </a:extLst>
                </a:gridCol>
                <a:gridCol w="4075371">
                  <a:extLst>
                    <a:ext uri="{9D8B030D-6E8A-4147-A177-3AD203B41FA5}">
                      <a16:colId xmlns:a16="http://schemas.microsoft.com/office/drawing/2014/main" xmlns="" val="1046363399"/>
                    </a:ext>
                  </a:extLst>
                </a:gridCol>
              </a:tblGrid>
              <a:tr h="44522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kern="1200" dirty="0" err="1">
                          <a:effectLst/>
                        </a:rPr>
                        <a:t>Sl.No</a:t>
                      </a:r>
                      <a:r>
                        <a:rPr lang="en-IN" sz="2000" kern="1200" dirty="0">
                          <a:effectLst/>
                        </a:rPr>
                        <a:t> 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Authors and Publications </a:t>
                      </a:r>
                      <a:endParaRPr lang="en-IN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Topic </a:t>
                      </a:r>
                      <a:endParaRPr lang="en-IN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589433361"/>
                  </a:ext>
                </a:extLst>
              </a:tr>
              <a:tr h="73144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01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Ryosuke Nagai, et al.</a:t>
                      </a:r>
                      <a:r>
                        <a:rPr lang="en-IN" sz="1800" kern="1200" baseline="0" dirty="0">
                          <a:effectLst/>
                        </a:rPr>
                        <a:t>, IEEE Transactions, Oct. 2018.</a:t>
                      </a:r>
                      <a:endParaRPr lang="en-IN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i="1" kern="1200" dirty="0">
                          <a:effectLst/>
                        </a:rPr>
                        <a:t>"Design and Implementation of OpenFlow-based TCP SYN Flood Mitigation"</a:t>
                      </a:r>
                      <a:endParaRPr lang="en-IN" i="1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614281718"/>
                  </a:ext>
                </a:extLst>
              </a:tr>
              <a:tr h="79952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02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kern="1200" noProof="0" dirty="0">
                          <a:effectLst/>
                        </a:rPr>
                        <a:t>Tran </a:t>
                      </a:r>
                      <a:r>
                        <a:rPr lang="en-IN" sz="1800" u="none" strike="noStrike" kern="1200" noProof="0" dirty="0" err="1">
                          <a:effectLst/>
                        </a:rPr>
                        <a:t>Manh</a:t>
                      </a:r>
                      <a:r>
                        <a:rPr lang="en-IN" sz="1800" u="none" strike="noStrike" kern="1200" noProof="0" dirty="0">
                          <a:effectLst/>
                        </a:rPr>
                        <a:t> </a:t>
                      </a:r>
                      <a:r>
                        <a:rPr lang="en-IN" sz="1800" u="none" strike="noStrike" kern="1200" noProof="0" dirty="0" err="1">
                          <a:effectLst/>
                        </a:rPr>
                        <a:t>Thang</a:t>
                      </a:r>
                      <a:r>
                        <a:rPr lang="en-IN" sz="1800" u="none" strike="noStrike" kern="1200" noProof="0" dirty="0">
                          <a:effectLst/>
                        </a:rPr>
                        <a:t>, et al., IEEE ACDT, Oct. 2018.</a:t>
                      </a:r>
                    </a:p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i-FI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i="1" u="none" strike="noStrike" kern="1200" noProof="0" dirty="0">
                          <a:effectLst/>
                        </a:rPr>
                        <a:t>“</a:t>
                      </a:r>
                      <a:r>
                        <a:rPr lang="en-IN" sz="1800" i="1" u="none" strike="noStrike" kern="1200" noProof="0" dirty="0" err="1">
                          <a:effectLst/>
                        </a:rPr>
                        <a:t>Synflood</a:t>
                      </a:r>
                      <a:r>
                        <a:rPr lang="en-IN" sz="1800" i="1" u="none" strike="noStrike" kern="1200" noProof="0" dirty="0">
                          <a:effectLst/>
                        </a:rPr>
                        <a:t> Spoofed Source </a:t>
                      </a:r>
                      <a:r>
                        <a:rPr lang="en-IN" sz="1800" i="1" u="none" strike="noStrike" kern="1200" noProof="0" dirty="0" err="1">
                          <a:effectLst/>
                        </a:rPr>
                        <a:t>DDoS</a:t>
                      </a:r>
                      <a:r>
                        <a:rPr lang="en-IN" sz="1800" i="1" u="none" strike="noStrike" kern="1200" noProof="0" dirty="0">
                          <a:effectLst/>
                        </a:rPr>
                        <a:t> Attack </a:t>
                      </a:r>
                      <a:r>
                        <a:rPr lang="en-IN" sz="1800" i="1" u="none" strike="noStrike" kern="1200" noProof="0" dirty="0" err="1">
                          <a:effectLst/>
                        </a:rPr>
                        <a:t>Defense</a:t>
                      </a:r>
                      <a:r>
                        <a:rPr lang="en-IN" sz="1800" i="1" u="none" strike="noStrike" kern="1200" noProof="0" dirty="0">
                          <a:effectLst/>
                        </a:rPr>
                        <a:t> Based on Packet ID Anomaly Detection with Bloom Filter"</a:t>
                      </a:r>
                      <a:endParaRPr lang="en-IN" sz="1800" i="1" kern="12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248514302"/>
                  </a:ext>
                </a:extLst>
              </a:tr>
              <a:tr h="1066036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kern="1200" dirty="0">
                          <a:effectLst/>
                        </a:rPr>
                        <a:t>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err="1">
                          <a:effectLst/>
                        </a:rPr>
                        <a:t>Kavisankar</a:t>
                      </a:r>
                      <a:r>
                        <a:rPr lang="en-IN" sz="1800" kern="1200" dirty="0">
                          <a:effectLst/>
                        </a:rPr>
                        <a:t> L, et al., International</a:t>
                      </a:r>
                      <a:r>
                        <a:rPr lang="en-IN" sz="1800" kern="1200" baseline="0" dirty="0">
                          <a:effectLst/>
                        </a:rPr>
                        <a:t> Journal on Recent Trends and Challenges in Computational Models</a:t>
                      </a:r>
                      <a:r>
                        <a:rPr lang="en-IN" sz="1800" kern="1200" dirty="0">
                          <a:effectLst/>
                        </a:rPr>
                        <a:t>, Jul. 2017.</a:t>
                      </a:r>
                      <a:endParaRPr lang="en-IN" dirty="0">
                        <a:effectLst/>
                      </a:endParaRP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800" kern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1" u="none" strike="noStrike" kern="1200" noProof="0" dirty="0">
                          <a:effectLst/>
                        </a:rPr>
                        <a:t>“</a:t>
                      </a:r>
                      <a:r>
                        <a:rPr lang="en-IN" sz="1800" i="1" kern="1200" dirty="0">
                          <a:effectLst/>
                        </a:rPr>
                        <a:t>Efficient SYN Spoofing Detection and Mitigation Scheme</a:t>
                      </a:r>
                      <a:r>
                        <a:rPr lang="en-IN" sz="1800" i="1" kern="1200" baseline="0" dirty="0">
                          <a:effectLst/>
                        </a:rPr>
                        <a:t> for </a:t>
                      </a:r>
                      <a:r>
                        <a:rPr lang="en-IN" sz="1800" i="1" kern="1200" baseline="0" dirty="0" err="1">
                          <a:effectLst/>
                        </a:rPr>
                        <a:t>DDoS</a:t>
                      </a:r>
                      <a:r>
                        <a:rPr lang="en-IN" sz="1800" i="1" kern="1200" baseline="0" dirty="0">
                          <a:effectLst/>
                        </a:rPr>
                        <a:t> Attack</a:t>
                      </a:r>
                      <a:r>
                        <a:rPr lang="en-IN" sz="1800" i="1" kern="1200" dirty="0">
                          <a:effectLst/>
                        </a:rPr>
                        <a:t>"</a:t>
                      </a:r>
                      <a:endParaRPr lang="en-IN" sz="1800" i="1" u="none" strike="noStrike" kern="1200" noProof="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391654582"/>
                  </a:ext>
                </a:extLst>
              </a:tr>
              <a:tr h="106603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04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effectLst/>
                        </a:rPr>
                        <a:t>D. </a:t>
                      </a:r>
                      <a:r>
                        <a:rPr lang="en-IN" sz="1800" kern="1200" dirty="0" err="1">
                          <a:effectLst/>
                        </a:rPr>
                        <a:t>Deepthi</a:t>
                      </a:r>
                      <a:r>
                        <a:rPr lang="en-IN" sz="1800" kern="1200" dirty="0">
                          <a:effectLst/>
                        </a:rPr>
                        <a:t> </a:t>
                      </a:r>
                      <a:r>
                        <a:rPr lang="en-IN" sz="1800" kern="1200" dirty="0" err="1">
                          <a:effectLst/>
                        </a:rPr>
                        <a:t>Rani</a:t>
                      </a:r>
                      <a:r>
                        <a:rPr lang="en-IN" sz="1800" kern="1200" dirty="0">
                          <a:effectLst/>
                        </a:rPr>
                        <a:t>, et al., International Journal of Computer Trends and Technology, Oct. 2013.</a:t>
                      </a:r>
                      <a:endParaRPr lang="en-IN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i="1" kern="1200" dirty="0">
                          <a:effectLst/>
                        </a:rPr>
                        <a:t>"TCP SYN Flood Attack Detection And Prevention"</a:t>
                      </a:r>
                      <a:endParaRPr lang="en-IN" i="1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513457182"/>
                  </a:ext>
                </a:extLst>
              </a:tr>
              <a:tr h="11766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05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Bahaa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Qasim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M. Al-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Musawi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International Journal of Engineering and Technology, </a:t>
                      </a:r>
                      <a:r>
                        <a:rPr lang="en-IN" sz="1800" b="0" i="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Jun. 2012.</a:t>
                      </a:r>
                      <a:endParaRPr lang="en-IN" dirty="0"/>
                    </a:p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"Mitigating DoS/DDoS Attacks using </a:t>
                      </a: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iptables"</a:t>
                      </a:r>
                    </a:p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i="1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899708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667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6D6A3A-776E-47A8-ACD8-F9AF43F127D9}" type="slidenum">
              <a:rPr lang="ja-JP" altLang="en-US" smtClean="0"/>
              <a:pPr>
                <a:defRPr/>
              </a:pPr>
              <a:t>9</a:t>
            </a:fld>
            <a:endParaRPr lang="en-US" altLang="ja-JP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C82A9D9-063D-46BE-BEA9-C1F68A92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858316"/>
              </p:ext>
            </p:extLst>
          </p:nvPr>
        </p:nvGraphicFramePr>
        <p:xfrm>
          <a:off x="305564" y="1057093"/>
          <a:ext cx="8786873" cy="525352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030204">
                  <a:extLst>
                    <a:ext uri="{9D8B030D-6E8A-4147-A177-3AD203B41FA5}">
                      <a16:colId xmlns:a16="http://schemas.microsoft.com/office/drawing/2014/main" xmlns="" val="3789930102"/>
                    </a:ext>
                  </a:extLst>
                </a:gridCol>
                <a:gridCol w="2252223">
                  <a:extLst>
                    <a:ext uri="{9D8B030D-6E8A-4147-A177-3AD203B41FA5}">
                      <a16:colId xmlns:a16="http://schemas.microsoft.com/office/drawing/2014/main" xmlns="" val="563753130"/>
                    </a:ext>
                  </a:extLst>
                </a:gridCol>
                <a:gridCol w="2252223">
                  <a:extLst>
                    <a:ext uri="{9D8B030D-6E8A-4147-A177-3AD203B41FA5}">
                      <a16:colId xmlns:a16="http://schemas.microsoft.com/office/drawing/2014/main" xmlns="" val="2828303699"/>
                    </a:ext>
                  </a:extLst>
                </a:gridCol>
                <a:gridCol w="2252223">
                  <a:extLst>
                    <a:ext uri="{9D8B030D-6E8A-4147-A177-3AD203B41FA5}">
                      <a16:colId xmlns:a16="http://schemas.microsoft.com/office/drawing/2014/main" xmlns="" val="2708937585"/>
                    </a:ext>
                  </a:extLst>
                </a:gridCol>
              </a:tblGrid>
              <a:tr h="6769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Title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Objectives/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Future 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508803"/>
                  </a:ext>
                </a:extLst>
              </a:tr>
              <a:tr h="45524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i="1" u="none" strike="noStrike" noProof="0" dirty="0"/>
                        <a:t>"Design and Implementation of OpenFlow-based TCP SYN Flood Mitigation"</a:t>
                      </a:r>
                      <a:endParaRPr lang="en-US" i="1"/>
                    </a:p>
                    <a:p>
                      <a:pPr lvl="0" algn="ctr">
                        <a:buNone/>
                      </a:pPr>
                      <a:r>
                        <a:rPr lang="en-IN" sz="1800" u="none" strike="noStrike" noProof="0" dirty="0"/>
                        <a:t>(2018)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Mitigation mechanism built into the infrastructure using OpenFlow.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dirty="0"/>
                        <a:t>Centralized and flexible network </a:t>
                      </a:r>
                      <a:r>
                        <a:rPr lang="en-US" dirty="0" smtClean="0"/>
                        <a:t>management.</a:t>
                      </a:r>
                      <a:endParaRPr lang="en-US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dirty="0" err="1"/>
                        <a:t>Behaviour</a:t>
                      </a:r>
                      <a:r>
                        <a:rPr lang="en-US" dirty="0"/>
                        <a:t> of packets decided by the controller software.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Entries in flow tables exhausted if DDoS attack exceeds resources of OpenFlow switch.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dirty="0"/>
                        <a:t>Overhead of processing the controller leads to performance loss.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Switch-level redesign will improve performance and reduce overhead.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388937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xmlns="" id="{52026151-A67C-4F66-99C5-F5F425D3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111631"/>
            <a:ext cx="7926387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>
                <a:latin typeface="+mn-lt"/>
              </a:rPr>
              <a:t>L</a:t>
            </a:r>
            <a:r>
              <a:rPr lang="en-US" sz="3200" b="1" dirty="0">
                <a:latin typeface="+mn-lt"/>
              </a:rPr>
              <a:t>ITERATURE</a:t>
            </a:r>
            <a:r>
              <a:rPr lang="en-US" sz="3600" b="1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S</a:t>
            </a:r>
            <a:r>
              <a:rPr lang="en-US" sz="3200" b="1" dirty="0">
                <a:latin typeface="+mn-lt"/>
              </a:rPr>
              <a:t>URVEY</a:t>
            </a:r>
            <a:endParaRPr lang="en-US" altLang="en-US" sz="3600" dirty="0"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13399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Symbol" pitchFamily="18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Classic">
    <a:majorFont>
      <a:latin typeface="Arial"/>
      <a:ea typeface=""/>
      <a:cs typeface=""/>
      <a:font script="Jpan" typeface="ＭＳ Ｐゴシック"/>
      <a:font script="Hang" typeface="돋움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Classic">
    <a:majorFont>
      <a:latin typeface="Arial"/>
      <a:ea typeface=""/>
      <a:cs typeface=""/>
      <a:font script="Jpan" typeface="ＭＳ Ｐゴシック"/>
      <a:font script="Hang" typeface="돋움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34735</TotalTime>
  <Words>1930</Words>
  <Application>Microsoft Office PowerPoint</Application>
  <PresentationFormat>Custom</PresentationFormat>
  <Paragraphs>424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Default Design</vt:lpstr>
      <vt:lpstr>1_Custom Design</vt:lpstr>
      <vt:lpstr>Custom Design</vt:lpstr>
      <vt:lpstr>PowerPoint Presentation</vt:lpstr>
      <vt:lpstr>IMPLEMENTATION OF A DEFENSE MECHANISM FOR SYN FLOOD ATTACK</vt:lpstr>
      <vt:lpstr>AGENDA</vt:lpstr>
      <vt:lpstr>INTRODUCTION</vt:lpstr>
      <vt:lpstr>INTRODUCTION</vt:lpstr>
      <vt:lpstr>INTRODUCTION</vt:lpstr>
      <vt:lpstr>OBJECTIVES</vt:lpstr>
      <vt:lpstr>LITERATURE SURVEY</vt:lpstr>
      <vt:lpstr>LITERATURE SURVEY</vt:lpstr>
      <vt:lpstr>LITERATURE SURVEY</vt:lpstr>
      <vt:lpstr>LITERATURE SURVEY</vt:lpstr>
      <vt:lpstr>LITERATURE SURVEY</vt:lpstr>
      <vt:lpstr>LITERATURE SURVEY</vt:lpstr>
      <vt:lpstr>METHODOLOGY</vt:lpstr>
      <vt:lpstr>DESIGN</vt:lpstr>
      <vt:lpstr>DESIGN</vt:lpstr>
      <vt:lpstr>EXPERIMENTAL SETUP</vt:lpstr>
      <vt:lpstr>EXPERIMENTAL SETUP</vt:lpstr>
      <vt:lpstr>DEMONSTRATION</vt:lpstr>
      <vt:lpstr>DEMONSTRATION</vt:lpstr>
      <vt:lpstr>DEMONSTRATION</vt:lpstr>
      <vt:lpstr>DEMONSTRATION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COMPARATIVE ANALYSIS</vt:lpstr>
      <vt:lpstr>COMPARATIVE ANALYSIS</vt:lpstr>
      <vt:lpstr>COMPARATIVE ANALYSIS</vt:lpstr>
      <vt:lpstr>COMPARATIVE ANALYSIS</vt:lpstr>
      <vt:lpstr>COMPARATIVE ANALYSIS</vt:lpstr>
      <vt:lpstr>COMPARATIVE ANALYSIS</vt:lpstr>
      <vt:lpstr>COMPARATIVE ANALYSIS</vt:lpstr>
      <vt:lpstr>COMPARATIVE ANALYSIS</vt:lpstr>
      <vt:lpstr>COMPARATIVE ANALYSIS</vt:lpstr>
      <vt:lpstr>COMPARATIVE ANALYSIS</vt:lpstr>
      <vt:lpstr>COMPARATIVE ANALYSIS</vt:lpstr>
      <vt:lpstr>COMPARATIVE ANALYSIS</vt:lpstr>
      <vt:lpstr>COMPARATIVE ANALYSIS</vt:lpstr>
      <vt:lpstr>COMPARATIVE ANALYSIS</vt:lpstr>
      <vt:lpstr>CONCLUSION</vt:lpstr>
      <vt:lpstr>FUTURE ENHANCEMENTS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Satyanarayana</dc:creator>
  <cp:lastModifiedBy>Akash Hegde</cp:lastModifiedBy>
  <cp:revision>537</cp:revision>
  <cp:lastPrinted>2013-04-07T12:01:24Z</cp:lastPrinted>
  <dcterms:created xsi:type="dcterms:W3CDTF">1998-02-02T16:59:36Z</dcterms:created>
  <dcterms:modified xsi:type="dcterms:W3CDTF">2019-06-25T17:29:32Z</dcterms:modified>
</cp:coreProperties>
</file>